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6" r:id="rId2"/>
    <p:sldId id="257" r:id="rId3"/>
    <p:sldId id="515" r:id="rId4"/>
    <p:sldId id="516" r:id="rId5"/>
    <p:sldId id="654" r:id="rId6"/>
    <p:sldId id="667" r:id="rId7"/>
    <p:sldId id="668" r:id="rId8"/>
    <p:sldId id="575" r:id="rId9"/>
    <p:sldId id="577" r:id="rId10"/>
    <p:sldId id="578" r:id="rId11"/>
    <p:sldId id="656" r:id="rId12"/>
    <p:sldId id="669" r:id="rId13"/>
    <p:sldId id="625" r:id="rId14"/>
    <p:sldId id="615" r:id="rId15"/>
    <p:sldId id="507" r:id="rId16"/>
    <p:sldId id="633" r:id="rId17"/>
    <p:sldId id="650" r:id="rId18"/>
    <p:sldId id="643" r:id="rId19"/>
    <p:sldId id="672" r:id="rId20"/>
    <p:sldId id="673" r:id="rId21"/>
    <p:sldId id="674" r:id="rId22"/>
    <p:sldId id="639" r:id="rId23"/>
    <p:sldId id="651" r:id="rId24"/>
    <p:sldId id="636" r:id="rId25"/>
    <p:sldId id="675" r:id="rId26"/>
    <p:sldId id="670" r:id="rId27"/>
    <p:sldId id="671" r:id="rId28"/>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FF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4" autoAdjust="0"/>
    <p:restoredTop sz="83305" autoAdjust="0"/>
  </p:normalViewPr>
  <p:slideViewPr>
    <p:cSldViewPr snapToGrid="0">
      <p:cViewPr>
        <p:scale>
          <a:sx n="80" d="100"/>
          <a:sy n="80" d="100"/>
        </p:scale>
        <p:origin x="-984" y="1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1440" y="-64"/>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63744" y="0"/>
            <a:ext cx="3032337" cy="463550"/>
          </a:xfrm>
          <a:prstGeom prst="rect">
            <a:avLst/>
          </a:prstGeom>
        </p:spPr>
        <p:txBody>
          <a:bodyPr vert="horz" lIns="92958" tIns="46479" rIns="92958" bIns="46479" rtlCol="0"/>
          <a:lstStyle>
            <a:lvl1pPr algn="r">
              <a:defRPr sz="1200"/>
            </a:lvl1pPr>
          </a:lstStyle>
          <a:p>
            <a:fld id="{9F98986E-B0FE-4182-982A-6998126D488A}" type="datetimeFigureOut">
              <a:rPr lang="en-US" smtClean="0"/>
              <a:t>5/15/2013</a:t>
            </a:fld>
            <a:endParaRPr lang="en-US"/>
          </a:p>
        </p:txBody>
      </p:sp>
      <p:sp>
        <p:nvSpPr>
          <p:cNvPr id="4" name="Footer Placeholder 3"/>
          <p:cNvSpPr>
            <a:spLocks noGrp="1"/>
          </p:cNvSpPr>
          <p:nvPr>
            <p:ph type="ftr" sz="quarter" idx="2"/>
          </p:nvPr>
        </p:nvSpPr>
        <p:spPr>
          <a:xfrm>
            <a:off x="0" y="8805841"/>
            <a:ext cx="3032337" cy="463550"/>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63744" y="8805841"/>
            <a:ext cx="3032337" cy="463550"/>
          </a:xfrm>
          <a:prstGeom prst="rect">
            <a:avLst/>
          </a:prstGeom>
        </p:spPr>
        <p:txBody>
          <a:bodyPr vert="horz" lIns="92958" tIns="46479" rIns="92958" bIns="46479" rtlCol="0" anchor="b"/>
          <a:lstStyle>
            <a:lvl1pPr algn="r">
              <a:defRPr sz="1200"/>
            </a:lvl1pPr>
          </a:lstStyle>
          <a:p>
            <a:fld id="{EA85F192-9A67-4873-8E32-D2F9E85BA615}" type="slidenum">
              <a:rPr lang="en-US" smtClean="0"/>
              <a:t>‹#›</a:t>
            </a:fld>
            <a:endParaRPr lang="en-US"/>
          </a:p>
        </p:txBody>
      </p:sp>
    </p:spTree>
    <p:extLst>
      <p:ext uri="{BB962C8B-B14F-4D97-AF65-F5344CB8AC3E}">
        <p14:creationId xmlns:p14="http://schemas.microsoft.com/office/powerpoint/2010/main" val="4064823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63744" y="0"/>
            <a:ext cx="3032337" cy="463550"/>
          </a:xfrm>
          <a:prstGeom prst="rect">
            <a:avLst/>
          </a:prstGeom>
        </p:spPr>
        <p:txBody>
          <a:bodyPr vert="horz" lIns="92958" tIns="46479" rIns="92958" bIns="46479" rtlCol="0"/>
          <a:lstStyle>
            <a:lvl1pPr algn="r" fontAlgn="auto">
              <a:spcBef>
                <a:spcPts val="0"/>
              </a:spcBef>
              <a:spcAft>
                <a:spcPts val="0"/>
              </a:spcAft>
              <a:defRPr sz="1200">
                <a:latin typeface="+mn-lt"/>
                <a:cs typeface="+mn-cs"/>
              </a:defRPr>
            </a:lvl1pPr>
          </a:lstStyle>
          <a:p>
            <a:pPr>
              <a:defRPr/>
            </a:pPr>
            <a:fld id="{4BD6B0D8-84BC-4F13-81DF-CF065003EBA2}" type="datetimeFigureOut">
              <a:rPr lang="en-US"/>
              <a:pPr>
                <a:defRPr/>
              </a:pPr>
              <a:t>5/15/2013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9770" y="4403725"/>
            <a:ext cx="5598160" cy="4171950"/>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41"/>
            <a:ext cx="3032337" cy="463550"/>
          </a:xfrm>
          <a:prstGeom prst="rect">
            <a:avLst/>
          </a:prstGeom>
        </p:spPr>
        <p:txBody>
          <a:bodyPr vert="horz" lIns="92958" tIns="46479" rIns="92958" bIns="4647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63744" y="8805841"/>
            <a:ext cx="3032337" cy="463550"/>
          </a:xfrm>
          <a:prstGeom prst="rect">
            <a:avLst/>
          </a:prstGeom>
        </p:spPr>
        <p:txBody>
          <a:bodyPr vert="horz" lIns="92958" tIns="46479" rIns="92958" bIns="46479" rtlCol="0" anchor="b"/>
          <a:lstStyle>
            <a:lvl1pPr algn="r" fontAlgn="auto">
              <a:spcBef>
                <a:spcPts val="0"/>
              </a:spcBef>
              <a:spcAft>
                <a:spcPts val="0"/>
              </a:spcAft>
              <a:defRPr sz="1200">
                <a:latin typeface="+mn-lt"/>
                <a:cs typeface="+mn-cs"/>
              </a:defRPr>
            </a:lvl1pPr>
          </a:lstStyle>
          <a:p>
            <a:pPr>
              <a:defRPr/>
            </a:pPr>
            <a:fld id="{8753E702-F6FC-4860-8C3B-3C56310D09A8}" type="slidenum">
              <a:rPr lang="en-US"/>
              <a:pPr>
                <a:defRPr/>
              </a:pPr>
              <a:t>‹#›</a:t>
            </a:fld>
            <a:endParaRPr lang="en-US"/>
          </a:p>
        </p:txBody>
      </p:sp>
    </p:spTree>
    <p:extLst>
      <p:ext uri="{BB962C8B-B14F-4D97-AF65-F5344CB8AC3E}">
        <p14:creationId xmlns:p14="http://schemas.microsoft.com/office/powerpoint/2010/main" val="9349128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Enriquillo-Plantain_Garden_fault_zon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pecialpapers.gsapubs.org/content/385/13.shor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53E702-F6FC-4860-8C3B-3C56310D09A8}" type="slidenum">
              <a:rPr lang="en-US" smtClean="0"/>
              <a:pPr>
                <a:defRPr/>
              </a:pPr>
              <a:t>1</a:t>
            </a:fld>
            <a:endParaRPr lang="en-US"/>
          </a:p>
        </p:txBody>
      </p:sp>
    </p:spTree>
    <p:extLst>
      <p:ext uri="{BB962C8B-B14F-4D97-AF65-F5344CB8AC3E}">
        <p14:creationId xmlns:p14="http://schemas.microsoft.com/office/powerpoint/2010/main" val="347004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Houston’s geology developed from stream deposits left by the erosion of the Rocky Mountains. These sediments consist of unconsolidated clays, clay </a:t>
            </a:r>
            <a:r>
              <a:rPr lang="en-US" dirty="0" err="1" smtClean="0"/>
              <a:t>shales</a:t>
            </a:r>
            <a:r>
              <a:rPr lang="en-US" dirty="0" smtClean="0"/>
              <a:t>, and poorly-cemented sands extending to depths of several miles. These deposits were layered on top of decaying organic matter that, over time, became oil and natural gas. Beneath all of this is a water-deposited layer of rock salt. As the layers were compressed and forced upward, the salt dragged surrounding sediments into dome shapes, usually trapping oil and gas that seeped in from any surrounding porous sands. Most of the area’s faults are related to the movement of these salt domes.</a:t>
            </a:r>
          </a:p>
          <a:p>
            <a:endParaRPr lang="en-US" dirty="0" smtClean="0"/>
          </a:p>
          <a:p>
            <a:r>
              <a:rPr lang="en-US" dirty="0" smtClean="0"/>
              <a:t>Some blame this movement on ground water, oil, or gas withdrawal, but the Long Point Fault is present on topographical maps from the 1910s, prior to major fluid removal, so most geologists believe that the motion is not caused by humans. In fact, there is some evidence that these faults were moving in prehistoric times.</a:t>
            </a:r>
          </a:p>
          <a:p>
            <a:endParaRPr lang="en-US" dirty="0" smtClean="0"/>
          </a:p>
          <a:p>
            <a:r>
              <a:rPr lang="en-US" dirty="0" smtClean="0"/>
              <a:t>Generally, faults in this area run parallel to the coast and result from the slow slump of the land towards the Gulf. These faults move only very gradually in what is termed “fault creep.” The thick layers of clay sediment do not build up friction, which would produce the ground shaking in an earthquake, so Houston is tremor-free. This is fortunate, since there are 86 mapped and historically active surface faults with an aggregate length of 149 miles!</a:t>
            </a:r>
          </a:p>
          <a:p>
            <a:endParaRPr lang="en-US" dirty="0" smtClean="0"/>
          </a:p>
          <a:p>
            <a:r>
              <a:rPr lang="en-US" dirty="0" smtClean="0"/>
              <a:t>http://www.geocaching.com/seek/cache_details.aspx?guid=1dbd026f-114a-4b36-ae54-34c8757a2ae9</a:t>
            </a:r>
          </a:p>
          <a:p>
            <a:endParaRPr lang="en-US" dirty="0" smtClean="0"/>
          </a:p>
          <a:p>
            <a:endParaRPr lang="en-US" dirty="0" smtClean="0"/>
          </a:p>
          <a:p>
            <a:endParaRPr lang="en-US" dirty="0" smtClean="0"/>
          </a:p>
          <a:p>
            <a:endParaRPr lang="en-US" dirty="0" smtClean="0"/>
          </a:p>
          <a:p>
            <a:r>
              <a:rPr lang="en-US" dirty="0" smtClean="0"/>
              <a:t>http://www.washingtonpost.com/blogs/blogpost/post/major-drug-tunnel-to-tijuana-discovered-at-california-border/2011/11/30/gIQAEhQrCO_blog.html</a:t>
            </a:r>
          </a:p>
          <a:p>
            <a:r>
              <a:rPr lang="en-US" dirty="0" smtClean="0"/>
              <a:t>The tunnel, which is 2,200 feet long, the equivalent of more than seven football fields, was found in San Diego’s </a:t>
            </a:r>
            <a:r>
              <a:rPr lang="en-US" dirty="0" err="1" smtClean="0"/>
              <a:t>Otay</a:t>
            </a:r>
            <a:r>
              <a:rPr lang="en-US" dirty="0" smtClean="0"/>
              <a:t> Mesa area, and leads to a warehouse in Tijuana, according to authorities. The warehouse is on the same block as a federal police office. Marijuana was discovered in the new tunnel and Mack said federal agents would announce the amount, along with other details about the tunnel, at a press conference in San Diego at 5 p.m. ET. 2011</a:t>
            </a:r>
          </a:p>
          <a:p>
            <a:endParaRPr lang="en-US" dirty="0" smtClean="0"/>
          </a:p>
          <a:p>
            <a:r>
              <a:rPr lang="en-US" dirty="0" smtClean="0"/>
              <a:t>http://www.flickr.com/photos/smsnews/3430159670/in/set-72157616597994876/</a:t>
            </a:r>
          </a:p>
          <a:p>
            <a:r>
              <a:rPr lang="en-US" dirty="0" smtClean="0"/>
              <a:t>A broken underground irrigation pipe cracked and leaked water, causing one lane of the road to collapse, making the route unsafe. The collapse was on East Rd just east of the intersection with Stockton Rd. The road is expected to be closed for several days at least. No injuries reported</a:t>
            </a:r>
          </a:p>
          <a:p>
            <a:r>
              <a:rPr lang="en-US" dirty="0" smtClean="0"/>
              <a:t>2009</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753E702-F6FC-4860-8C3B-3C56310D09A8}" type="slidenum">
              <a:rPr lang="en-US" smtClean="0"/>
              <a:pPr>
                <a:defRPr/>
              </a:pPr>
              <a:t>3</a:t>
            </a:fld>
            <a:endParaRPr lang="en-US"/>
          </a:p>
        </p:txBody>
      </p:sp>
    </p:spTree>
    <p:extLst>
      <p:ext uri="{BB962C8B-B14F-4D97-AF65-F5344CB8AC3E}">
        <p14:creationId xmlns:p14="http://schemas.microsoft.com/office/powerpoint/2010/main" val="2426020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53E702-F6FC-4860-8C3B-3C56310D09A8}" type="slidenum">
              <a:rPr lang="en-US" smtClean="0"/>
              <a:pPr>
                <a:defRPr/>
              </a:pPr>
              <a:t>9</a:t>
            </a:fld>
            <a:endParaRPr lang="en-US"/>
          </a:p>
        </p:txBody>
      </p:sp>
    </p:spTree>
    <p:extLst>
      <p:ext uri="{BB962C8B-B14F-4D97-AF65-F5344CB8AC3E}">
        <p14:creationId xmlns:p14="http://schemas.microsoft.com/office/powerpoint/2010/main" val="312506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53E702-F6FC-4860-8C3B-3C56310D09A8}" type="slidenum">
              <a:rPr lang="en-US" smtClean="0"/>
              <a:pPr>
                <a:defRPr/>
              </a:pPr>
              <a:t>10</a:t>
            </a:fld>
            <a:endParaRPr lang="en-US"/>
          </a:p>
        </p:txBody>
      </p:sp>
    </p:spTree>
    <p:extLst>
      <p:ext uri="{BB962C8B-B14F-4D97-AF65-F5344CB8AC3E}">
        <p14:creationId xmlns:p14="http://schemas.microsoft.com/office/powerpoint/2010/main" val="312506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Jan 12</a:t>
            </a:r>
            <a:r>
              <a:rPr lang="en-US" baseline="0" dirty="0" smtClean="0"/>
              <a:t> 2010 7.2</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is a highly complex tangle of tectonic faults near the intersection of the Caribbean and North American crustal plates.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Haiti earthquake epicenter is marked by the star along the displaced portion (shown in red) of the </a:t>
            </a:r>
            <a:r>
              <a:rPr lang="en-US" dirty="0" err="1" smtClean="0">
                <a:hlinkClick r:id="rId3"/>
              </a:rPr>
              <a:t>Enriquillo</a:t>
            </a:r>
            <a:r>
              <a:rPr lang="en-US" dirty="0" smtClean="0">
                <a:hlinkClick r:id="rId3"/>
              </a:rPr>
              <a:t>-Plantain Garden Fault</a:t>
            </a:r>
            <a:r>
              <a:rPr lang="en-US" dirty="0" smtClean="0"/>
              <a:t>. The fault lines with small arrows denote a different kind of fault called thrust faults, where one plate dives under another. Strike-slip faults grind past one another. The dotted lines at bottom denote complex seafloor formations. (Source: P. </a:t>
            </a:r>
            <a:r>
              <a:rPr lang="en-US" dirty="0" err="1" smtClean="0"/>
              <a:t>Jansma</a:t>
            </a:r>
            <a:r>
              <a:rPr lang="en-US" dirty="0" smtClean="0"/>
              <a:t>, and G. </a:t>
            </a:r>
            <a:r>
              <a:rPr lang="en-US" dirty="0" err="1" smtClean="0"/>
              <a:t>Mattioli</a:t>
            </a:r>
            <a:r>
              <a:rPr lang="en-US" dirty="0" smtClean="0"/>
              <a:t>, </a:t>
            </a:r>
            <a:r>
              <a:rPr lang="en-US" i="1" dirty="0" smtClean="0">
                <a:hlinkClick r:id="rId4"/>
              </a:rPr>
              <a:t>Geol. Soc. Amer. Spec</a:t>
            </a:r>
            <a:r>
              <a:rPr lang="en-US" dirty="0" smtClean="0">
                <a:hlinkClick r:id="rId4"/>
              </a:rPr>
              <a:t>. Paper 385, 13, 2005</a:t>
            </a:r>
            <a:r>
              <a:rPr lang="en-US" dirty="0" smtClean="0"/>
              <a:t>. )</a:t>
            </a:r>
          </a:p>
          <a:p>
            <a:r>
              <a:rPr lang="en-US" dirty="0" smtClean="0"/>
              <a:t>http://www.csmonitor.com/World/Americas/2010/0121/Haiti-earthquake-Why-the-Caribbean-is-a-mini-ring-of-fire</a:t>
            </a:r>
            <a:endParaRPr lang="en-US" dirty="0"/>
          </a:p>
        </p:txBody>
      </p:sp>
      <p:sp>
        <p:nvSpPr>
          <p:cNvPr id="4" name="Slide Number Placeholder 3"/>
          <p:cNvSpPr>
            <a:spLocks noGrp="1"/>
          </p:cNvSpPr>
          <p:nvPr>
            <p:ph type="sldNum" sz="quarter" idx="10"/>
          </p:nvPr>
        </p:nvSpPr>
        <p:spPr/>
        <p:txBody>
          <a:bodyPr/>
          <a:lstStyle/>
          <a:p>
            <a:pPr>
              <a:defRPr/>
            </a:pPr>
            <a:fld id="{8753E702-F6FC-4860-8C3B-3C56310D09A8}" type="slidenum">
              <a:rPr lang="en-US" smtClean="0"/>
              <a:pPr>
                <a:defRPr/>
              </a:pPr>
              <a:t>19</a:t>
            </a:fld>
            <a:endParaRPr lang="en-US"/>
          </a:p>
        </p:txBody>
      </p:sp>
    </p:spTree>
    <p:extLst>
      <p:ext uri="{BB962C8B-B14F-4D97-AF65-F5344CB8AC3E}">
        <p14:creationId xmlns:p14="http://schemas.microsoft.com/office/powerpoint/2010/main" val="798826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p:cNvGrpSpPr>
            <a:grpSpLocks/>
          </p:cNvGrpSpPr>
          <p:nvPr userDrawn="1"/>
        </p:nvGrpSpPr>
        <p:grpSpPr bwMode="auto">
          <a:xfrm>
            <a:off x="5029207" y="4648199"/>
            <a:ext cx="3351728" cy="1286169"/>
            <a:chOff x="5384880" y="4764239"/>
            <a:chExt cx="3352310" cy="1285595"/>
          </a:xfrm>
        </p:grpSpPr>
        <p:pic>
          <p:nvPicPr>
            <p:cNvPr id="5"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3559" y="4764239"/>
              <a:ext cx="2625840" cy="82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5384880" y="5579850"/>
              <a:ext cx="3352310" cy="46998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46800" rIns="90000" bIns="46800" compatLnSpc="0">
              <a:spAutoFit/>
            </a:bodyPr>
            <a:lstStyle/>
            <a:p>
              <a:pPr fontAlgn="auto">
                <a:spcBef>
                  <a:spcPts val="0"/>
                </a:spcBef>
                <a:spcAft>
                  <a:spcPts val="0"/>
                </a:spcAft>
                <a:defRPr/>
              </a:pPr>
              <a:r>
                <a:rPr lang="en-US" sz="2400" baseline="0" dirty="0" smtClean="0">
                  <a:solidFill>
                    <a:srgbClr val="808080"/>
                  </a:solidFill>
                  <a:ea typeface="DejaVu Sans" pitchFamily="2"/>
                  <a:cs typeface="Calibri" pitchFamily="34" charset="0"/>
                </a:rPr>
                <a:t>AGL 2013 | May 16, 2013</a:t>
              </a:r>
              <a:endParaRPr lang="en-US" sz="2400" dirty="0">
                <a:solidFill>
                  <a:srgbClr val="808080"/>
                </a:solidFill>
                <a:ea typeface="DejaVu Sans" pitchFamily="2"/>
                <a:cs typeface="Calibri" pitchFamily="34" charset="0"/>
              </a:endParaRPr>
            </a:p>
          </p:txBody>
        </p:sp>
      </p:grpSp>
      <p:sp>
        <p:nvSpPr>
          <p:cNvPr id="2" name="Title 1"/>
          <p:cNvSpPr>
            <a:spLocks noGrp="1"/>
          </p:cNvSpPr>
          <p:nvPr>
            <p:ph type="ctrTitle"/>
          </p:nvPr>
        </p:nvSpPr>
        <p:spPr>
          <a:xfrm>
            <a:off x="685800" y="114300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29718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9214E7FD-F52E-4CD3-9478-2686B29E0B9E}" type="datetime1">
              <a:rPr lang="en-US"/>
              <a:pPr>
                <a:defRPr/>
              </a:pPr>
              <a:t>5/15/2013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A5FCE3-A9E0-4C90-9C15-CB92382BAF44}" type="slidenum">
              <a:rPr lang="en-US"/>
              <a:pPr>
                <a:defRPr/>
              </a:pPr>
              <a:t>‹#›</a:t>
            </a:fld>
            <a:endParaRPr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 y="4676898"/>
            <a:ext cx="2424112" cy="103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6123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1C28D2D7-A4E9-429D-8229-68684D7C99CD}" type="slidenum">
              <a:rPr lang="en-US"/>
              <a:pPr>
                <a:defRPr/>
              </a:pPr>
              <a:t>‹#›</a:t>
            </a:fld>
            <a:endParaRPr lang="en-US" dirty="0"/>
          </a:p>
        </p:txBody>
      </p:sp>
      <p:sp>
        <p:nvSpPr>
          <p:cNvPr id="6" name="Date Placeholder 3"/>
          <p:cNvSpPr>
            <a:spLocks noGrp="1"/>
          </p:cNvSpPr>
          <p:nvPr>
            <p:ph type="dt" sz="half" idx="12"/>
          </p:nvPr>
        </p:nvSpPr>
        <p:spPr/>
        <p:txBody>
          <a:bodyPr/>
          <a:lstStyle>
            <a:lvl1pPr>
              <a:defRPr/>
            </a:lvl1pPr>
          </a:lstStyle>
          <a:p>
            <a:pPr>
              <a:defRPr/>
            </a:pPr>
            <a:fld id="{5534FD74-8892-43A7-88FA-77CA2CE33BA5}" type="datetime1">
              <a:rPr lang="en-US"/>
              <a:pPr>
                <a:defRPr/>
              </a:pPr>
              <a:t>5/15/2013</a:t>
            </a:fld>
            <a:endParaRPr lang="en-US"/>
          </a:p>
        </p:txBody>
      </p:sp>
    </p:spTree>
    <p:extLst>
      <p:ext uri="{BB962C8B-B14F-4D97-AF65-F5344CB8AC3E}">
        <p14:creationId xmlns:p14="http://schemas.microsoft.com/office/powerpoint/2010/main" val="252375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BE1F636-B05D-4CD8-B99F-9F655CB5948A}" type="slidenum">
              <a:rPr lang="en-US"/>
              <a:pPr>
                <a:defRPr/>
              </a:pPr>
              <a:t>‹#›</a:t>
            </a:fld>
            <a:endParaRPr lang="en-US" dirty="0"/>
          </a:p>
        </p:txBody>
      </p:sp>
      <p:sp>
        <p:nvSpPr>
          <p:cNvPr id="6" name="Date Placeholder 3"/>
          <p:cNvSpPr>
            <a:spLocks noGrp="1"/>
          </p:cNvSpPr>
          <p:nvPr>
            <p:ph type="dt" sz="half" idx="12"/>
          </p:nvPr>
        </p:nvSpPr>
        <p:spPr/>
        <p:txBody>
          <a:bodyPr/>
          <a:lstStyle>
            <a:lvl1pPr>
              <a:defRPr/>
            </a:lvl1pPr>
          </a:lstStyle>
          <a:p>
            <a:pPr>
              <a:defRPr/>
            </a:pPr>
            <a:fld id="{676CA5B6-A950-4ED9-8654-FB3F123448B1}" type="datetime1">
              <a:rPr lang="en-US"/>
              <a:pPr>
                <a:defRPr/>
              </a:pPr>
              <a:t>5/15/2013</a:t>
            </a:fld>
            <a:endParaRPr lang="en-US"/>
          </a:p>
        </p:txBody>
      </p:sp>
    </p:spTree>
    <p:extLst>
      <p:ext uri="{BB962C8B-B14F-4D97-AF65-F5344CB8AC3E}">
        <p14:creationId xmlns:p14="http://schemas.microsoft.com/office/powerpoint/2010/main" val="96385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sz="2800" b="1"/>
            </a:lvl1pPr>
          </a:lstStyle>
          <a:p>
            <a:pPr>
              <a:defRPr/>
            </a:pPr>
            <a:fld id="{15BB928D-44ED-4940-98FC-8AB7235E791A}" type="slidenum">
              <a:rPr lang="en-US" smtClean="0"/>
              <a:pPr>
                <a:defRPr/>
              </a:pPr>
              <a:t>‹#›</a:t>
            </a:fld>
            <a:endParaRPr lang="en-US" dirty="0"/>
          </a:p>
        </p:txBody>
      </p:sp>
      <p:sp>
        <p:nvSpPr>
          <p:cNvPr id="6" name="Date Placeholder 3"/>
          <p:cNvSpPr>
            <a:spLocks noGrp="1"/>
          </p:cNvSpPr>
          <p:nvPr>
            <p:ph type="dt" sz="half" idx="12"/>
          </p:nvPr>
        </p:nvSpPr>
        <p:spPr/>
        <p:txBody>
          <a:bodyPr/>
          <a:lstStyle>
            <a:lvl1pPr>
              <a:defRPr/>
            </a:lvl1pPr>
          </a:lstStyle>
          <a:p>
            <a:pPr>
              <a:defRPr/>
            </a:pPr>
            <a:fld id="{ED309E45-7FC1-4152-8C84-9C000CF3DEE1}" type="datetime1">
              <a:rPr lang="en-US"/>
              <a:pPr>
                <a:defRPr/>
              </a:pPr>
              <a:t>5/15/2013</a:t>
            </a:fld>
            <a:endParaRPr lang="en-US"/>
          </a:p>
        </p:txBody>
      </p:sp>
    </p:spTree>
    <p:extLst>
      <p:ext uri="{BB962C8B-B14F-4D97-AF65-F5344CB8AC3E}">
        <p14:creationId xmlns:p14="http://schemas.microsoft.com/office/powerpoint/2010/main" val="4695631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B1E4F31-A0D8-47B3-867E-E822179C988B}" type="slidenum">
              <a:rPr lang="en-US"/>
              <a:pPr>
                <a:defRPr/>
              </a:pPr>
              <a:t>‹#›</a:t>
            </a:fld>
            <a:endParaRPr lang="en-US" dirty="0"/>
          </a:p>
        </p:txBody>
      </p:sp>
      <p:sp>
        <p:nvSpPr>
          <p:cNvPr id="6" name="Date Placeholder 3"/>
          <p:cNvSpPr>
            <a:spLocks noGrp="1"/>
          </p:cNvSpPr>
          <p:nvPr>
            <p:ph type="dt" sz="half" idx="12"/>
          </p:nvPr>
        </p:nvSpPr>
        <p:spPr/>
        <p:txBody>
          <a:bodyPr/>
          <a:lstStyle>
            <a:lvl1pPr>
              <a:defRPr/>
            </a:lvl1pPr>
          </a:lstStyle>
          <a:p>
            <a:pPr>
              <a:defRPr/>
            </a:pPr>
            <a:fld id="{9CC998AF-EB5C-4C5F-A687-226B1D2B7086}" type="datetime1">
              <a:rPr lang="en-US"/>
              <a:pPr>
                <a:defRPr/>
              </a:pPr>
              <a:t>5/15/2013</a:t>
            </a:fld>
            <a:endParaRPr lang="en-US"/>
          </a:p>
        </p:txBody>
      </p:sp>
    </p:spTree>
    <p:extLst>
      <p:ext uri="{BB962C8B-B14F-4D97-AF65-F5344CB8AC3E}">
        <p14:creationId xmlns:p14="http://schemas.microsoft.com/office/powerpoint/2010/main" val="1585564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0697AE11-B943-492B-84C8-55EFD7D2FA78}" type="slidenum">
              <a:rPr lang="en-US"/>
              <a:pPr>
                <a:defRPr/>
              </a:pPr>
              <a:t>‹#›</a:t>
            </a:fld>
            <a:endParaRPr lang="en-US" dirty="0"/>
          </a:p>
        </p:txBody>
      </p:sp>
      <p:sp>
        <p:nvSpPr>
          <p:cNvPr id="7" name="Date Placeholder 3"/>
          <p:cNvSpPr>
            <a:spLocks noGrp="1"/>
          </p:cNvSpPr>
          <p:nvPr>
            <p:ph type="dt" sz="half" idx="12"/>
          </p:nvPr>
        </p:nvSpPr>
        <p:spPr/>
        <p:txBody>
          <a:bodyPr/>
          <a:lstStyle>
            <a:lvl1pPr>
              <a:defRPr/>
            </a:lvl1pPr>
          </a:lstStyle>
          <a:p>
            <a:pPr>
              <a:defRPr/>
            </a:pPr>
            <a:fld id="{809B6CF9-DE6D-4588-8370-AC5CEA54CE79}" type="datetime1">
              <a:rPr lang="en-US"/>
              <a:pPr>
                <a:defRPr/>
              </a:pPr>
              <a:t>5/15/2013</a:t>
            </a:fld>
            <a:endParaRPr lang="en-US"/>
          </a:p>
        </p:txBody>
      </p:sp>
    </p:spTree>
    <p:extLst>
      <p:ext uri="{BB962C8B-B14F-4D97-AF65-F5344CB8AC3E}">
        <p14:creationId xmlns:p14="http://schemas.microsoft.com/office/powerpoint/2010/main" val="351127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256A7814-4F75-4965-BBE0-802DB55815DE}" type="slidenum">
              <a:rPr lang="en-US"/>
              <a:pPr>
                <a:defRPr/>
              </a:pPr>
              <a:t>‹#›</a:t>
            </a:fld>
            <a:endParaRPr lang="en-US" dirty="0"/>
          </a:p>
        </p:txBody>
      </p:sp>
      <p:sp>
        <p:nvSpPr>
          <p:cNvPr id="9" name="Date Placeholder 3"/>
          <p:cNvSpPr>
            <a:spLocks noGrp="1"/>
          </p:cNvSpPr>
          <p:nvPr>
            <p:ph type="dt" sz="half" idx="12"/>
          </p:nvPr>
        </p:nvSpPr>
        <p:spPr/>
        <p:txBody>
          <a:bodyPr/>
          <a:lstStyle>
            <a:lvl1pPr>
              <a:defRPr/>
            </a:lvl1pPr>
          </a:lstStyle>
          <a:p>
            <a:pPr>
              <a:defRPr/>
            </a:pPr>
            <a:fld id="{5F6D8DAF-8B0C-4F6E-8097-E897BA3640EB}" type="datetime1">
              <a:rPr lang="en-US"/>
              <a:pPr>
                <a:defRPr/>
              </a:pPr>
              <a:t>5/15/2013</a:t>
            </a:fld>
            <a:endParaRPr lang="en-US"/>
          </a:p>
        </p:txBody>
      </p:sp>
    </p:spTree>
    <p:extLst>
      <p:ext uri="{BB962C8B-B14F-4D97-AF65-F5344CB8AC3E}">
        <p14:creationId xmlns:p14="http://schemas.microsoft.com/office/powerpoint/2010/main" val="161652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AB5B4E02-3DAB-4EB7-BCD5-87DE6D4EA083}" type="slidenum">
              <a:rPr lang="en-US"/>
              <a:pPr>
                <a:defRPr/>
              </a:pPr>
              <a:t>‹#›</a:t>
            </a:fld>
            <a:endParaRPr lang="en-US" dirty="0"/>
          </a:p>
        </p:txBody>
      </p:sp>
      <p:sp>
        <p:nvSpPr>
          <p:cNvPr id="5" name="Date Placeholder 3"/>
          <p:cNvSpPr>
            <a:spLocks noGrp="1"/>
          </p:cNvSpPr>
          <p:nvPr>
            <p:ph type="dt" sz="half" idx="12"/>
          </p:nvPr>
        </p:nvSpPr>
        <p:spPr/>
        <p:txBody>
          <a:bodyPr/>
          <a:lstStyle>
            <a:lvl1pPr>
              <a:defRPr/>
            </a:lvl1pPr>
          </a:lstStyle>
          <a:p>
            <a:pPr>
              <a:defRPr/>
            </a:pPr>
            <a:fld id="{4C40B05D-8C7B-4D6D-8488-494D7EB1C7D9}" type="datetime1">
              <a:rPr lang="en-US"/>
              <a:pPr>
                <a:defRPr/>
              </a:pPr>
              <a:t>5/15/2013</a:t>
            </a:fld>
            <a:endParaRPr lang="en-US"/>
          </a:p>
        </p:txBody>
      </p:sp>
    </p:spTree>
    <p:extLst>
      <p:ext uri="{BB962C8B-B14F-4D97-AF65-F5344CB8AC3E}">
        <p14:creationId xmlns:p14="http://schemas.microsoft.com/office/powerpoint/2010/main" val="418708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582EC669-63A2-47C7-9F29-9A1DDC44EA46}" type="slidenum">
              <a:rPr lang="en-US"/>
              <a:pPr>
                <a:defRPr/>
              </a:pPr>
              <a:t>‹#›</a:t>
            </a:fld>
            <a:endParaRPr lang="en-US" dirty="0"/>
          </a:p>
        </p:txBody>
      </p:sp>
      <p:sp>
        <p:nvSpPr>
          <p:cNvPr id="4" name="Date Placeholder 3"/>
          <p:cNvSpPr>
            <a:spLocks noGrp="1"/>
          </p:cNvSpPr>
          <p:nvPr>
            <p:ph type="dt" sz="half" idx="12"/>
          </p:nvPr>
        </p:nvSpPr>
        <p:spPr/>
        <p:txBody>
          <a:bodyPr/>
          <a:lstStyle>
            <a:lvl1pPr>
              <a:defRPr/>
            </a:lvl1pPr>
          </a:lstStyle>
          <a:p>
            <a:pPr>
              <a:defRPr/>
            </a:pPr>
            <a:fld id="{86D03CBC-A452-457E-B2E3-8F58113B68D4}" type="datetime1">
              <a:rPr lang="en-US"/>
              <a:pPr>
                <a:defRPr/>
              </a:pPr>
              <a:t>5/15/2013</a:t>
            </a:fld>
            <a:endParaRPr lang="en-US"/>
          </a:p>
        </p:txBody>
      </p:sp>
    </p:spTree>
    <p:extLst>
      <p:ext uri="{BB962C8B-B14F-4D97-AF65-F5344CB8AC3E}">
        <p14:creationId xmlns:p14="http://schemas.microsoft.com/office/powerpoint/2010/main" val="361966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38F9C985-3130-459F-9014-4D65EEE49422}" type="slidenum">
              <a:rPr lang="en-US"/>
              <a:pPr>
                <a:defRPr/>
              </a:pPr>
              <a:t>‹#›</a:t>
            </a:fld>
            <a:endParaRPr lang="en-US" dirty="0"/>
          </a:p>
        </p:txBody>
      </p:sp>
      <p:sp>
        <p:nvSpPr>
          <p:cNvPr id="7" name="Date Placeholder 3"/>
          <p:cNvSpPr>
            <a:spLocks noGrp="1"/>
          </p:cNvSpPr>
          <p:nvPr>
            <p:ph type="dt" sz="half" idx="12"/>
          </p:nvPr>
        </p:nvSpPr>
        <p:spPr/>
        <p:txBody>
          <a:bodyPr/>
          <a:lstStyle>
            <a:lvl1pPr>
              <a:defRPr/>
            </a:lvl1pPr>
          </a:lstStyle>
          <a:p>
            <a:pPr>
              <a:defRPr/>
            </a:pPr>
            <a:fld id="{4A564067-F6AF-4F91-85C8-3C6BF19D967C}" type="datetime1">
              <a:rPr lang="en-US"/>
              <a:pPr>
                <a:defRPr/>
              </a:pPr>
              <a:t>5/15/2013</a:t>
            </a:fld>
            <a:endParaRPr lang="en-US"/>
          </a:p>
        </p:txBody>
      </p:sp>
    </p:spTree>
    <p:extLst>
      <p:ext uri="{BB962C8B-B14F-4D97-AF65-F5344CB8AC3E}">
        <p14:creationId xmlns:p14="http://schemas.microsoft.com/office/powerpoint/2010/main" val="234544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27AEEFD1-5323-4FDB-BC9B-15FB93E7EDF8}" type="slidenum">
              <a:rPr lang="en-US"/>
              <a:pPr>
                <a:defRPr/>
              </a:pPr>
              <a:t>‹#›</a:t>
            </a:fld>
            <a:endParaRPr lang="en-US" dirty="0"/>
          </a:p>
        </p:txBody>
      </p:sp>
      <p:sp>
        <p:nvSpPr>
          <p:cNvPr id="7" name="Date Placeholder 3"/>
          <p:cNvSpPr>
            <a:spLocks noGrp="1"/>
          </p:cNvSpPr>
          <p:nvPr>
            <p:ph type="dt" sz="half" idx="12"/>
          </p:nvPr>
        </p:nvSpPr>
        <p:spPr/>
        <p:txBody>
          <a:bodyPr/>
          <a:lstStyle>
            <a:lvl1pPr>
              <a:defRPr/>
            </a:lvl1pPr>
          </a:lstStyle>
          <a:p>
            <a:pPr>
              <a:defRPr/>
            </a:pPr>
            <a:fld id="{A7682B21-C42B-44D2-8748-E144822BB0AD}" type="datetime1">
              <a:rPr lang="en-US"/>
              <a:pPr>
                <a:defRPr/>
              </a:pPr>
              <a:t>5/15/2013</a:t>
            </a:fld>
            <a:endParaRPr lang="en-US"/>
          </a:p>
        </p:txBody>
      </p:sp>
    </p:spTree>
    <p:extLst>
      <p:ext uri="{BB962C8B-B14F-4D97-AF65-F5344CB8AC3E}">
        <p14:creationId xmlns:p14="http://schemas.microsoft.com/office/powerpoint/2010/main" val="1237464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28" name="Group 6"/>
          <p:cNvGrpSpPr>
            <a:grpSpLocks/>
          </p:cNvGrpSpPr>
          <p:nvPr/>
        </p:nvGrpSpPr>
        <p:grpSpPr bwMode="auto">
          <a:xfrm>
            <a:off x="0" y="6523038"/>
            <a:ext cx="9144000" cy="334962"/>
            <a:chOff x="0" y="6523200"/>
            <a:chExt cx="9144000" cy="334800"/>
          </a:xfrm>
        </p:grpSpPr>
        <p:pic>
          <p:nvPicPr>
            <p:cNvPr id="1033"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6523200"/>
              <a:ext cx="9144000" cy="10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21800" y="6630840"/>
              <a:ext cx="190440" cy="22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Freeform 10"/>
          <p:cNvSpPr/>
          <p:nvPr/>
        </p:nvSpPr>
        <p:spPr>
          <a:xfrm rot="5400000">
            <a:off x="4536281" y="-3683793"/>
            <a:ext cx="74613" cy="914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gradFill>
            <a:gsLst>
              <a:gs pos="0">
                <a:srgbClr val="EAEAEA"/>
              </a:gs>
              <a:gs pos="100000">
                <a:srgbClr val="5F5F5F"/>
              </a:gs>
            </a:gsLst>
            <a:lin ang="5400000"/>
          </a:gradFill>
          <a:ln>
            <a:noFill/>
            <a:prstDash val="solid"/>
          </a:ln>
        </p:spPr>
        <p:txBody>
          <a:bodyPr wrap="none" lIns="90000" tIns="46800" rIns="90000" bIns="46800" anchor="ctr" compatLnSpc="0"/>
          <a:lstStyle/>
          <a:p>
            <a:pPr fontAlgn="auto" hangingPunct="0">
              <a:spcBef>
                <a:spcPts val="0"/>
              </a:spcBef>
              <a:spcAft>
                <a:spcPts val="0"/>
              </a:spcAft>
              <a:defRPr/>
            </a:pPr>
            <a:endParaRPr lang="en-US" sz="2400">
              <a:latin typeface="Liberation Serif" pitchFamily="18"/>
              <a:ea typeface="DejaVu Sans" pitchFamily="2"/>
              <a:cs typeface="DejaVu Sans" pitchFamily="2"/>
            </a:endParaRPr>
          </a:p>
        </p:txBody>
      </p:sp>
      <p:sp>
        <p:nvSpPr>
          <p:cNvPr id="5" name="Footer Placeholder 4"/>
          <p:cNvSpPr>
            <a:spLocks noGrp="1"/>
          </p:cNvSpPr>
          <p:nvPr>
            <p:ph type="ftr" sz="quarter" idx="3"/>
          </p:nvPr>
        </p:nvSpPr>
        <p:spPr>
          <a:xfrm>
            <a:off x="6553200" y="6578600"/>
            <a:ext cx="2133600" cy="279400"/>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3124200" y="6578600"/>
            <a:ext cx="2895600" cy="2794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fld id="{C0C30D73-A4E6-4113-9D9B-558580D371F1}" type="slidenum">
              <a:rPr lang="en-US"/>
              <a:pPr>
                <a:defRPr/>
              </a:pPr>
              <a:t>‹#›</a:t>
            </a:fld>
            <a:endParaRPr lang="en-US" dirty="0"/>
          </a:p>
        </p:txBody>
      </p:sp>
      <p:sp>
        <p:nvSpPr>
          <p:cNvPr id="4" name="Date Placeholder 3"/>
          <p:cNvSpPr>
            <a:spLocks noGrp="1"/>
          </p:cNvSpPr>
          <p:nvPr>
            <p:ph type="dt" sz="half" idx="2"/>
          </p:nvPr>
        </p:nvSpPr>
        <p:spPr>
          <a:xfrm>
            <a:off x="457200" y="6578600"/>
            <a:ext cx="2133600" cy="2794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95F6E6C-E3A4-4FFE-B8CE-8000B8C3501A}" type="datetime1">
              <a:rPr lang="en-US"/>
              <a:pPr>
                <a:defRPr/>
              </a:pPr>
              <a:t>5/15/2013</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400" b="1" kern="1200">
          <a:solidFill>
            <a:srgbClr val="C00000"/>
          </a:solidFill>
          <a:latin typeface="+mj-lt"/>
          <a:ea typeface="+mj-ea"/>
          <a:cs typeface="+mj-cs"/>
        </a:defRPr>
      </a:lvl1pPr>
      <a:lvl2pPr algn="l" rtl="0" eaLnBrk="0" fontAlgn="base" hangingPunct="0">
        <a:spcBef>
          <a:spcPct val="0"/>
        </a:spcBef>
        <a:spcAft>
          <a:spcPct val="0"/>
        </a:spcAft>
        <a:defRPr sz="4400" b="1">
          <a:solidFill>
            <a:srgbClr val="C00000"/>
          </a:solidFill>
          <a:latin typeface="Calibri" pitchFamily="34" charset="0"/>
        </a:defRPr>
      </a:lvl2pPr>
      <a:lvl3pPr algn="l" rtl="0" eaLnBrk="0" fontAlgn="base" hangingPunct="0">
        <a:spcBef>
          <a:spcPct val="0"/>
        </a:spcBef>
        <a:spcAft>
          <a:spcPct val="0"/>
        </a:spcAft>
        <a:defRPr sz="4400" b="1">
          <a:solidFill>
            <a:srgbClr val="C00000"/>
          </a:solidFill>
          <a:latin typeface="Calibri" pitchFamily="34" charset="0"/>
        </a:defRPr>
      </a:lvl3pPr>
      <a:lvl4pPr algn="l" rtl="0" eaLnBrk="0" fontAlgn="base" hangingPunct="0">
        <a:spcBef>
          <a:spcPct val="0"/>
        </a:spcBef>
        <a:spcAft>
          <a:spcPct val="0"/>
        </a:spcAft>
        <a:defRPr sz="4400" b="1">
          <a:solidFill>
            <a:srgbClr val="C00000"/>
          </a:solidFill>
          <a:latin typeface="Calibri" pitchFamily="34" charset="0"/>
        </a:defRPr>
      </a:lvl4pPr>
      <a:lvl5pPr algn="l" rtl="0" eaLnBrk="0" fontAlgn="base" hangingPunct="0">
        <a:spcBef>
          <a:spcPct val="0"/>
        </a:spcBef>
        <a:spcAft>
          <a:spcPct val="0"/>
        </a:spcAft>
        <a:defRPr sz="4400" b="1">
          <a:solidFill>
            <a:srgbClr val="C00000"/>
          </a:solidFill>
          <a:latin typeface="Calibri" pitchFamily="34" charset="0"/>
        </a:defRPr>
      </a:lvl5pPr>
      <a:lvl6pPr marL="457200" algn="l" rtl="0" fontAlgn="base">
        <a:spcBef>
          <a:spcPct val="0"/>
        </a:spcBef>
        <a:spcAft>
          <a:spcPct val="0"/>
        </a:spcAft>
        <a:defRPr sz="4400" b="1">
          <a:solidFill>
            <a:srgbClr val="C00000"/>
          </a:solidFill>
          <a:latin typeface="Calibri" pitchFamily="34" charset="0"/>
        </a:defRPr>
      </a:lvl6pPr>
      <a:lvl7pPr marL="914400" algn="l" rtl="0" fontAlgn="base">
        <a:spcBef>
          <a:spcPct val="0"/>
        </a:spcBef>
        <a:spcAft>
          <a:spcPct val="0"/>
        </a:spcAft>
        <a:defRPr sz="4400" b="1">
          <a:solidFill>
            <a:srgbClr val="C00000"/>
          </a:solidFill>
          <a:latin typeface="Calibri" pitchFamily="34" charset="0"/>
        </a:defRPr>
      </a:lvl7pPr>
      <a:lvl8pPr marL="1371600" algn="l" rtl="0" fontAlgn="base">
        <a:spcBef>
          <a:spcPct val="0"/>
        </a:spcBef>
        <a:spcAft>
          <a:spcPct val="0"/>
        </a:spcAft>
        <a:defRPr sz="4400" b="1">
          <a:solidFill>
            <a:srgbClr val="C00000"/>
          </a:solidFill>
          <a:latin typeface="Calibri" pitchFamily="34" charset="0"/>
        </a:defRPr>
      </a:lvl8pPr>
      <a:lvl9pPr marL="1828800" algn="l" rtl="0" fontAlgn="base">
        <a:spcBef>
          <a:spcPct val="0"/>
        </a:spcBef>
        <a:spcAft>
          <a:spcPct val="0"/>
        </a:spcAft>
        <a:defRPr sz="4400" b="1">
          <a:solidFill>
            <a:srgbClr val="C00000"/>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7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r>
              <a:rPr lang="en-US" sz="3600" dirty="0" smtClean="0"/>
              <a:t>Fault imaging using reflected ground roll</a:t>
            </a:r>
          </a:p>
        </p:txBody>
      </p:sp>
      <p:sp>
        <p:nvSpPr>
          <p:cNvPr id="3" name="Subtitle 2"/>
          <p:cNvSpPr>
            <a:spLocks noGrp="1"/>
          </p:cNvSpPr>
          <p:nvPr>
            <p:ph type="subTitle" idx="1"/>
          </p:nvPr>
        </p:nvSpPr>
        <p:spPr/>
        <p:txBody>
          <a:bodyPr rtlCol="0">
            <a:normAutofit/>
          </a:bodyPr>
          <a:lstStyle/>
          <a:p>
            <a:pPr eaLnBrk="1" fontAlgn="auto" hangingPunct="1">
              <a:spcAft>
                <a:spcPts val="0"/>
              </a:spcAft>
              <a:defRPr/>
            </a:pPr>
            <a:r>
              <a:rPr lang="en-US" dirty="0" smtClean="0"/>
              <a:t>Craig </a:t>
            </a:r>
            <a:r>
              <a:rPr lang="en-US" dirty="0" err="1" smtClean="0"/>
              <a:t>Hyslop</a:t>
            </a:r>
            <a:endParaRPr lang="en-US" dirty="0" smtClean="0"/>
          </a:p>
          <a:p>
            <a:pPr eaLnBrk="1" fontAlgn="auto" hangingPunct="1">
              <a:spcAft>
                <a:spcPts val="0"/>
              </a:spcAft>
              <a:defRPr/>
            </a:pPr>
            <a:r>
              <a:rPr lang="en-US" dirty="0" smtClean="0"/>
              <a:t>Robert Stewart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6" name="Group 6155"/>
          <p:cNvGrpSpPr/>
          <p:nvPr/>
        </p:nvGrpSpPr>
        <p:grpSpPr>
          <a:xfrm>
            <a:off x="1" y="1783377"/>
            <a:ext cx="8817626" cy="3786150"/>
            <a:chOff x="1" y="1783377"/>
            <a:chExt cx="8817626" cy="3786150"/>
          </a:xfrm>
        </p:grpSpPr>
        <p:grpSp>
          <p:nvGrpSpPr>
            <p:cNvPr id="58" name="Group 57"/>
            <p:cNvGrpSpPr/>
            <p:nvPr/>
          </p:nvGrpSpPr>
          <p:grpSpPr>
            <a:xfrm>
              <a:off x="1" y="1783377"/>
              <a:ext cx="8817626" cy="3786150"/>
              <a:chOff x="1" y="1783377"/>
              <a:chExt cx="8817626" cy="3786150"/>
            </a:xfrm>
          </p:grpSpPr>
          <p:grpSp>
            <p:nvGrpSpPr>
              <p:cNvPr id="55" name="Group 54"/>
              <p:cNvGrpSpPr/>
              <p:nvPr/>
            </p:nvGrpSpPr>
            <p:grpSpPr>
              <a:xfrm>
                <a:off x="1" y="1783377"/>
                <a:ext cx="8817626" cy="3786150"/>
                <a:chOff x="1" y="1783377"/>
                <a:chExt cx="8817626" cy="3786150"/>
              </a:xfrm>
            </p:grpSpPr>
            <p:grpSp>
              <p:nvGrpSpPr>
                <p:cNvPr id="47" name="Group 46"/>
                <p:cNvGrpSpPr/>
                <p:nvPr/>
              </p:nvGrpSpPr>
              <p:grpSpPr>
                <a:xfrm>
                  <a:off x="1" y="1783377"/>
                  <a:ext cx="8817626" cy="3786150"/>
                  <a:chOff x="1" y="1783377"/>
                  <a:chExt cx="8817626" cy="378615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177" r="25685"/>
                  <a:stretch/>
                </p:blipFill>
                <p:spPr>
                  <a:xfrm>
                    <a:off x="1" y="1783377"/>
                    <a:ext cx="8799616" cy="1724203"/>
                  </a:xfrm>
                  <a:prstGeom prst="rect">
                    <a:avLst/>
                  </a:prstGeom>
                </p:spPr>
              </p:pic>
              <p:sp>
                <p:nvSpPr>
                  <p:cNvPr id="49" name="Rectangle 48"/>
                  <p:cNvSpPr/>
                  <p:nvPr/>
                </p:nvSpPr>
                <p:spPr>
                  <a:xfrm>
                    <a:off x="450471" y="3324017"/>
                    <a:ext cx="8367156" cy="2245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rot="10800000">
                  <a:off x="7101442" y="3324017"/>
                  <a:ext cx="1716184" cy="237790"/>
                </a:xfrm>
                <a:prstGeom prst="rect">
                  <a:avLst/>
                </a:prstGeom>
                <a:gradFill>
                  <a:gsLst>
                    <a:gs pos="0">
                      <a:schemeClr val="tx1"/>
                    </a:gs>
                    <a:gs pos="39999">
                      <a:schemeClr val="bg1">
                        <a:lumMod val="75000"/>
                      </a:schemeClr>
                    </a:gs>
                    <a:gs pos="70000">
                      <a:schemeClr val="bg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0800000">
                  <a:off x="6743203" y="3324017"/>
                  <a:ext cx="358236" cy="304886"/>
                </a:xfrm>
                <a:prstGeom prst="rect">
                  <a:avLst/>
                </a:prstGeom>
                <a:gradFill>
                  <a:gsLst>
                    <a:gs pos="0">
                      <a:schemeClr val="tx1"/>
                    </a:gs>
                    <a:gs pos="39999">
                      <a:schemeClr val="tx1">
                        <a:lumMod val="85000"/>
                        <a:lumOff val="15000"/>
                      </a:schemeClr>
                    </a:gs>
                    <a:gs pos="70000">
                      <a:schemeClr val="bg1">
                        <a:lumMod val="75000"/>
                      </a:schemeClr>
                    </a:gs>
                    <a:gs pos="100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0800000">
                  <a:off x="6420872" y="3316501"/>
                  <a:ext cx="322332" cy="304886"/>
                </a:xfrm>
                <a:prstGeom prst="rect">
                  <a:avLst/>
                </a:prstGeom>
                <a:gradFill>
                  <a:gsLst>
                    <a:gs pos="0">
                      <a:schemeClr val="tx1"/>
                    </a:gs>
                    <a:gs pos="39999">
                      <a:schemeClr val="tx1">
                        <a:lumMod val="85000"/>
                        <a:lumOff val="15000"/>
                      </a:schemeClr>
                    </a:gs>
                    <a:gs pos="70000">
                      <a:schemeClr val="tx1">
                        <a:lumMod val="75000"/>
                        <a:lumOff val="25000"/>
                      </a:schemeClr>
                    </a:gs>
                    <a:gs pos="100000">
                      <a:schemeClr val="bg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p:cNvSpPr/>
              <p:nvPr/>
            </p:nvSpPr>
            <p:spPr>
              <a:xfrm rot="10800000">
                <a:off x="5925929" y="3324017"/>
                <a:ext cx="494940" cy="156800"/>
              </a:xfrm>
              <a:prstGeom prst="rect">
                <a:avLst/>
              </a:prstGeom>
              <a:gradFill>
                <a:gsLst>
                  <a:gs pos="0">
                    <a:schemeClr val="tx1"/>
                  </a:gs>
                  <a:gs pos="39999">
                    <a:schemeClr val="tx1">
                      <a:lumMod val="85000"/>
                      <a:lumOff val="15000"/>
                    </a:schemeClr>
                  </a:gs>
                  <a:gs pos="70000">
                    <a:schemeClr val="tx1">
                      <a:lumMod val="75000"/>
                      <a:lumOff val="25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5" name="Rectangle 6154"/>
            <p:cNvSpPr/>
            <p:nvPr/>
          </p:nvSpPr>
          <p:spPr>
            <a:xfrm>
              <a:off x="450471" y="1971799"/>
              <a:ext cx="8349146" cy="828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76200" y="1371599"/>
            <a:ext cx="8840907" cy="4197928"/>
          </a:xfrm>
          <a:prstGeom prst="rect">
            <a:avLst/>
          </a:prstGeom>
          <a:blipFill dpi="0" rotWithShape="1">
            <a:blip r:embed="rId4">
              <a:alphaModFix amt="26000"/>
            </a:blip>
            <a:srcRect/>
            <a:stretch>
              <a:fillRect/>
            </a:stretch>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Hockley fault: image</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10</a:t>
            </a:fld>
            <a:endParaRPr lang="en-US" dirty="0"/>
          </a:p>
        </p:txBody>
      </p:sp>
      <p:grpSp>
        <p:nvGrpSpPr>
          <p:cNvPr id="34" name="Group 33"/>
          <p:cNvGrpSpPr/>
          <p:nvPr/>
        </p:nvGrpSpPr>
        <p:grpSpPr>
          <a:xfrm>
            <a:off x="1898073" y="2513612"/>
            <a:ext cx="5053797" cy="3055915"/>
            <a:chOff x="1898073" y="2513612"/>
            <a:chExt cx="5053797" cy="3055915"/>
          </a:xfrm>
        </p:grpSpPr>
        <p:cxnSp>
          <p:nvCxnSpPr>
            <p:cNvPr id="9" name="Straight Connector 8"/>
            <p:cNvCxnSpPr/>
            <p:nvPr/>
          </p:nvCxnSpPr>
          <p:spPr>
            <a:xfrm flipH="1" flipV="1">
              <a:off x="3752603" y="4298868"/>
              <a:ext cx="647206" cy="1270659"/>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485768" y="4130635"/>
              <a:ext cx="513744" cy="1270658"/>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4239781" y="2513612"/>
              <a:ext cx="513744" cy="1270658"/>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775296" y="3784270"/>
              <a:ext cx="829858" cy="1149927"/>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3246349" y="2513613"/>
              <a:ext cx="506254" cy="1785255"/>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458192" y="2666014"/>
              <a:ext cx="187182" cy="1464621"/>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898073" y="2896593"/>
              <a:ext cx="187182" cy="1464621"/>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184784" y="2637963"/>
              <a:ext cx="142780" cy="1492672"/>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991664" y="4130635"/>
              <a:ext cx="466528" cy="1438892"/>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365453" y="4283035"/>
              <a:ext cx="186330" cy="1286492"/>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605154" y="2529447"/>
              <a:ext cx="641551" cy="854852"/>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6534539" y="2736074"/>
              <a:ext cx="417331" cy="825733"/>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grpSp>
      <p:grpSp>
        <p:nvGrpSpPr>
          <p:cNvPr id="6154" name="Group 6153"/>
          <p:cNvGrpSpPr/>
          <p:nvPr/>
        </p:nvGrpSpPr>
        <p:grpSpPr>
          <a:xfrm>
            <a:off x="1306286" y="1959924"/>
            <a:ext cx="6488366" cy="2806041"/>
            <a:chOff x="1306286" y="1959924"/>
            <a:chExt cx="6488366" cy="2806041"/>
          </a:xfrm>
        </p:grpSpPr>
        <p:cxnSp>
          <p:nvCxnSpPr>
            <p:cNvPr id="61" name="Straight Connector 60"/>
            <p:cNvCxnSpPr/>
            <p:nvPr/>
          </p:nvCxnSpPr>
          <p:spPr>
            <a:xfrm flipH="1" flipV="1">
              <a:off x="1306286" y="2513613"/>
              <a:ext cx="498763" cy="1584756"/>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666788" y="2400263"/>
              <a:ext cx="53662" cy="1151018"/>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600208" y="2338353"/>
              <a:ext cx="194444" cy="1445917"/>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7002409" y="3680361"/>
              <a:ext cx="99033" cy="1085604"/>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7089765" y="2223263"/>
              <a:ext cx="194444" cy="1445917"/>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6930164" y="1959924"/>
              <a:ext cx="102967" cy="1537761"/>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1767" y="1244930"/>
            <a:ext cx="463137" cy="4870862"/>
            <a:chOff x="31767" y="1244930"/>
            <a:chExt cx="463137" cy="4870862"/>
          </a:xfrm>
        </p:grpSpPr>
        <p:sp>
          <p:nvSpPr>
            <p:cNvPr id="48" name="Rectangle 47"/>
            <p:cNvSpPr/>
            <p:nvPr/>
          </p:nvSpPr>
          <p:spPr>
            <a:xfrm>
              <a:off x="31767" y="1244930"/>
              <a:ext cx="418704" cy="4870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6200" y="4098369"/>
              <a:ext cx="418704" cy="369332"/>
            </a:xfrm>
            <a:prstGeom prst="rect">
              <a:avLst/>
            </a:prstGeom>
            <a:noFill/>
          </p:spPr>
          <p:txBody>
            <a:bodyPr wrap="none" rtlCol="0">
              <a:spAutoFit/>
            </a:bodyPr>
            <a:lstStyle/>
            <a:p>
              <a:r>
                <a:rPr lang="en-US" dirty="0" smtClean="0"/>
                <a:t>60</a:t>
              </a:r>
              <a:endParaRPr lang="en-US" dirty="0"/>
            </a:p>
          </p:txBody>
        </p:sp>
        <p:sp>
          <p:nvSpPr>
            <p:cNvPr id="37" name="TextBox 36"/>
            <p:cNvSpPr txBox="1"/>
            <p:nvPr/>
          </p:nvSpPr>
          <p:spPr>
            <a:xfrm>
              <a:off x="76200" y="2810289"/>
              <a:ext cx="418704" cy="369332"/>
            </a:xfrm>
            <a:prstGeom prst="rect">
              <a:avLst/>
            </a:prstGeom>
            <a:noFill/>
          </p:spPr>
          <p:txBody>
            <a:bodyPr wrap="none" rtlCol="0">
              <a:spAutoFit/>
            </a:bodyPr>
            <a:lstStyle/>
            <a:p>
              <a:r>
                <a:rPr lang="en-US" dirty="0" smtClean="0"/>
                <a:t>30</a:t>
              </a:r>
              <a:endParaRPr lang="en-US" dirty="0"/>
            </a:p>
          </p:txBody>
        </p:sp>
        <p:sp>
          <p:nvSpPr>
            <p:cNvPr id="39" name="TextBox 38"/>
            <p:cNvSpPr txBox="1"/>
            <p:nvPr/>
          </p:nvSpPr>
          <p:spPr>
            <a:xfrm>
              <a:off x="31767" y="5423064"/>
              <a:ext cx="418704" cy="369332"/>
            </a:xfrm>
            <a:prstGeom prst="rect">
              <a:avLst/>
            </a:prstGeom>
            <a:noFill/>
          </p:spPr>
          <p:txBody>
            <a:bodyPr wrap="none" rtlCol="0">
              <a:spAutoFit/>
            </a:bodyPr>
            <a:lstStyle/>
            <a:p>
              <a:r>
                <a:rPr lang="en-US" dirty="0" smtClean="0"/>
                <a:t>90</a:t>
              </a:r>
              <a:endParaRPr lang="en-US" dirty="0"/>
            </a:p>
          </p:txBody>
        </p:sp>
        <p:sp>
          <p:nvSpPr>
            <p:cNvPr id="53" name="TextBox 52"/>
            <p:cNvSpPr txBox="1"/>
            <p:nvPr/>
          </p:nvSpPr>
          <p:spPr>
            <a:xfrm>
              <a:off x="90276" y="1653729"/>
              <a:ext cx="301686" cy="369332"/>
            </a:xfrm>
            <a:prstGeom prst="rect">
              <a:avLst/>
            </a:prstGeom>
            <a:noFill/>
          </p:spPr>
          <p:txBody>
            <a:bodyPr wrap="none" rtlCol="0">
              <a:spAutoFit/>
            </a:bodyPr>
            <a:lstStyle/>
            <a:p>
              <a:r>
                <a:rPr lang="en-US" dirty="0" smtClean="0"/>
                <a:t>0</a:t>
              </a:r>
              <a:endParaRPr lang="en-US" dirty="0"/>
            </a:p>
          </p:txBody>
        </p:sp>
      </p:grpSp>
      <p:sp>
        <p:nvSpPr>
          <p:cNvPr id="62" name="TextBox 61"/>
          <p:cNvSpPr txBox="1"/>
          <p:nvPr/>
        </p:nvSpPr>
        <p:spPr>
          <a:xfrm>
            <a:off x="4265220" y="1242951"/>
            <a:ext cx="510076" cy="369332"/>
          </a:xfrm>
          <a:prstGeom prst="rect">
            <a:avLst/>
          </a:prstGeom>
          <a:noFill/>
        </p:spPr>
        <p:txBody>
          <a:bodyPr wrap="none" rtlCol="0">
            <a:spAutoFit/>
          </a:bodyPr>
          <a:lstStyle/>
          <a:p>
            <a:r>
              <a:rPr lang="en-US" dirty="0" smtClean="0"/>
              <a:t>(m)</a:t>
            </a:r>
            <a:endParaRPr lang="en-US" dirty="0"/>
          </a:p>
        </p:txBody>
      </p:sp>
      <p:grpSp>
        <p:nvGrpSpPr>
          <p:cNvPr id="10" name="Group 9"/>
          <p:cNvGrpSpPr/>
          <p:nvPr/>
        </p:nvGrpSpPr>
        <p:grpSpPr>
          <a:xfrm>
            <a:off x="-59605" y="1092530"/>
            <a:ext cx="9203605" cy="4607626"/>
            <a:chOff x="-59605" y="1092530"/>
            <a:chExt cx="9203605" cy="4607626"/>
          </a:xfrm>
        </p:grpSpPr>
        <p:sp>
          <p:nvSpPr>
            <p:cNvPr id="6" name="TextBox 5"/>
            <p:cNvSpPr txBox="1"/>
            <p:nvPr/>
          </p:nvSpPr>
          <p:spPr>
            <a:xfrm>
              <a:off x="-59605" y="3442743"/>
              <a:ext cx="510076" cy="369332"/>
            </a:xfrm>
            <a:prstGeom prst="rect">
              <a:avLst/>
            </a:prstGeom>
            <a:noFill/>
          </p:spPr>
          <p:txBody>
            <a:bodyPr wrap="none" rtlCol="0">
              <a:spAutoFit/>
            </a:bodyPr>
            <a:lstStyle/>
            <a:p>
              <a:r>
                <a:rPr lang="en-US" dirty="0" smtClean="0"/>
                <a:t>(m)</a:t>
              </a:r>
              <a:endParaRPr lang="en-US" dirty="0"/>
            </a:p>
          </p:txBody>
        </p:sp>
        <p:grpSp>
          <p:nvGrpSpPr>
            <p:cNvPr id="7" name="Group 6"/>
            <p:cNvGrpSpPr/>
            <p:nvPr/>
          </p:nvGrpSpPr>
          <p:grpSpPr>
            <a:xfrm>
              <a:off x="76200" y="1092530"/>
              <a:ext cx="9067800" cy="4607626"/>
              <a:chOff x="76200" y="1092530"/>
              <a:chExt cx="9067800" cy="4607626"/>
            </a:xfrm>
          </p:grpSpPr>
          <p:grpSp>
            <p:nvGrpSpPr>
              <p:cNvPr id="5" name="Group 4"/>
              <p:cNvGrpSpPr/>
              <p:nvPr/>
            </p:nvGrpSpPr>
            <p:grpSpPr>
              <a:xfrm>
                <a:off x="76200" y="1092530"/>
                <a:ext cx="9067800" cy="4607626"/>
                <a:chOff x="76200" y="1092530"/>
                <a:chExt cx="9067800" cy="4607626"/>
              </a:xfrm>
            </p:grpSpPr>
            <p:sp>
              <p:nvSpPr>
                <p:cNvPr id="3" name="Rectangle 2"/>
                <p:cNvSpPr/>
                <p:nvPr/>
              </p:nvSpPr>
              <p:spPr>
                <a:xfrm>
                  <a:off x="8917107" y="1244930"/>
                  <a:ext cx="143766" cy="445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76200" y="1092530"/>
                  <a:ext cx="9067800" cy="959615"/>
                  <a:chOff x="76200" y="1092530"/>
                  <a:chExt cx="9067800" cy="959615"/>
                </a:xfrm>
              </p:grpSpPr>
              <p:sp>
                <p:nvSpPr>
                  <p:cNvPr id="40" name="Rectangle 39"/>
                  <p:cNvSpPr/>
                  <p:nvPr/>
                </p:nvSpPr>
                <p:spPr>
                  <a:xfrm>
                    <a:off x="76200" y="1092530"/>
                    <a:ext cx="8840907" cy="90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8491257" y="1682813"/>
                    <a:ext cx="652743" cy="369332"/>
                  </a:xfrm>
                  <a:prstGeom prst="rect">
                    <a:avLst/>
                  </a:prstGeom>
                  <a:noFill/>
                </p:spPr>
                <p:txBody>
                  <a:bodyPr wrap="none" rtlCol="0">
                    <a:spAutoFit/>
                  </a:bodyPr>
                  <a:lstStyle/>
                  <a:p>
                    <a:r>
                      <a:rPr lang="en-US" dirty="0" smtClean="0"/>
                      <a:t>1000</a:t>
                    </a:r>
                    <a:endParaRPr lang="en-US" dirty="0"/>
                  </a:p>
                </p:txBody>
              </p:sp>
              <p:sp>
                <p:nvSpPr>
                  <p:cNvPr id="41" name="TextBox 40"/>
                  <p:cNvSpPr txBox="1"/>
                  <p:nvPr/>
                </p:nvSpPr>
                <p:spPr>
                  <a:xfrm>
                    <a:off x="365761" y="1653729"/>
                    <a:ext cx="301686" cy="369332"/>
                  </a:xfrm>
                  <a:prstGeom prst="rect">
                    <a:avLst/>
                  </a:prstGeom>
                  <a:noFill/>
                </p:spPr>
                <p:txBody>
                  <a:bodyPr wrap="none" rtlCol="0">
                    <a:spAutoFit/>
                  </a:bodyPr>
                  <a:lstStyle/>
                  <a:p>
                    <a:r>
                      <a:rPr lang="en-US" dirty="0" smtClean="0"/>
                      <a:t>0</a:t>
                    </a:r>
                    <a:endParaRPr lang="en-US" dirty="0"/>
                  </a:p>
                </p:txBody>
              </p:sp>
              <p:sp>
                <p:nvSpPr>
                  <p:cNvPr id="42" name="TextBox 41"/>
                  <p:cNvSpPr txBox="1"/>
                  <p:nvPr/>
                </p:nvSpPr>
                <p:spPr>
                  <a:xfrm>
                    <a:off x="1805049" y="1682813"/>
                    <a:ext cx="535724" cy="369332"/>
                  </a:xfrm>
                  <a:prstGeom prst="rect">
                    <a:avLst/>
                  </a:prstGeom>
                  <a:noFill/>
                </p:spPr>
                <p:txBody>
                  <a:bodyPr wrap="none" rtlCol="0">
                    <a:spAutoFit/>
                  </a:bodyPr>
                  <a:lstStyle/>
                  <a:p>
                    <a:r>
                      <a:rPr lang="en-US" dirty="0" smtClean="0"/>
                      <a:t>200</a:t>
                    </a:r>
                    <a:endParaRPr lang="en-US" dirty="0"/>
                  </a:p>
                </p:txBody>
              </p:sp>
              <p:sp>
                <p:nvSpPr>
                  <p:cNvPr id="43" name="TextBox 42"/>
                  <p:cNvSpPr txBox="1"/>
                  <p:nvPr/>
                </p:nvSpPr>
                <p:spPr>
                  <a:xfrm>
                    <a:off x="3540482" y="1682813"/>
                    <a:ext cx="535724" cy="369332"/>
                  </a:xfrm>
                  <a:prstGeom prst="rect">
                    <a:avLst/>
                  </a:prstGeom>
                  <a:noFill/>
                </p:spPr>
                <p:txBody>
                  <a:bodyPr wrap="none" rtlCol="0">
                    <a:spAutoFit/>
                  </a:bodyPr>
                  <a:lstStyle/>
                  <a:p>
                    <a:r>
                      <a:rPr lang="en-US" dirty="0" smtClean="0"/>
                      <a:t>400</a:t>
                    </a:r>
                    <a:endParaRPr lang="en-US" dirty="0"/>
                  </a:p>
                </p:txBody>
              </p:sp>
              <p:sp>
                <p:nvSpPr>
                  <p:cNvPr id="44" name="TextBox 43"/>
                  <p:cNvSpPr txBox="1"/>
                  <p:nvPr/>
                </p:nvSpPr>
                <p:spPr>
                  <a:xfrm>
                    <a:off x="5190225" y="1682813"/>
                    <a:ext cx="535724" cy="369332"/>
                  </a:xfrm>
                  <a:prstGeom prst="rect">
                    <a:avLst/>
                  </a:prstGeom>
                  <a:noFill/>
                </p:spPr>
                <p:txBody>
                  <a:bodyPr wrap="none" rtlCol="0">
                    <a:spAutoFit/>
                  </a:bodyPr>
                  <a:lstStyle/>
                  <a:p>
                    <a:r>
                      <a:rPr lang="en-US" dirty="0" smtClean="0"/>
                      <a:t>600</a:t>
                    </a:r>
                    <a:endParaRPr lang="en-US" dirty="0"/>
                  </a:p>
                </p:txBody>
              </p:sp>
              <p:sp>
                <p:nvSpPr>
                  <p:cNvPr id="45" name="TextBox 44"/>
                  <p:cNvSpPr txBox="1"/>
                  <p:nvPr/>
                </p:nvSpPr>
                <p:spPr>
                  <a:xfrm>
                    <a:off x="6969770" y="1682813"/>
                    <a:ext cx="535724" cy="369332"/>
                  </a:xfrm>
                  <a:prstGeom prst="rect">
                    <a:avLst/>
                  </a:prstGeom>
                  <a:noFill/>
                </p:spPr>
                <p:txBody>
                  <a:bodyPr wrap="none" rtlCol="0">
                    <a:spAutoFit/>
                  </a:bodyPr>
                  <a:lstStyle/>
                  <a:p>
                    <a:r>
                      <a:rPr lang="en-US" dirty="0" smtClean="0"/>
                      <a:t>800</a:t>
                    </a:r>
                    <a:endParaRPr lang="en-US" dirty="0"/>
                  </a:p>
                </p:txBody>
              </p:sp>
            </p:grpSp>
          </p:grpSp>
          <p:sp>
            <p:nvSpPr>
              <p:cNvPr id="63" name="TextBox 62"/>
              <p:cNvSpPr txBox="1"/>
              <p:nvPr/>
            </p:nvSpPr>
            <p:spPr>
              <a:xfrm>
                <a:off x="195433" y="1775258"/>
                <a:ext cx="301686" cy="369332"/>
              </a:xfrm>
              <a:prstGeom prst="rect">
                <a:avLst/>
              </a:prstGeom>
              <a:noFill/>
            </p:spPr>
            <p:txBody>
              <a:bodyPr wrap="none" rtlCol="0">
                <a:spAutoFit/>
              </a:bodyPr>
              <a:lstStyle/>
              <a:p>
                <a:r>
                  <a:rPr lang="en-US" dirty="0" smtClean="0"/>
                  <a:t>0</a:t>
                </a:r>
                <a:endParaRPr lang="en-US" dirty="0"/>
              </a:p>
            </p:txBody>
          </p:sp>
        </p:grpSp>
        <p:sp>
          <p:nvSpPr>
            <p:cNvPr id="64" name="TextBox 63"/>
            <p:cNvSpPr txBox="1"/>
            <p:nvPr/>
          </p:nvSpPr>
          <p:spPr>
            <a:xfrm>
              <a:off x="4379011" y="1427617"/>
              <a:ext cx="510076" cy="369332"/>
            </a:xfrm>
            <a:prstGeom prst="rect">
              <a:avLst/>
            </a:prstGeom>
            <a:noFill/>
          </p:spPr>
          <p:txBody>
            <a:bodyPr wrap="none" rtlCol="0">
              <a:spAutoFit/>
            </a:bodyPr>
            <a:lstStyle/>
            <a:p>
              <a:r>
                <a:rPr lang="en-US" dirty="0" smtClean="0"/>
                <a:t>(m)</a:t>
              </a:r>
              <a:endParaRPr lang="en-US" dirty="0"/>
            </a:p>
          </p:txBody>
        </p:sp>
      </p:grpSp>
    </p:spTree>
    <p:extLst>
      <p:ext uri="{BB962C8B-B14F-4D97-AF65-F5344CB8AC3E}">
        <p14:creationId xmlns:p14="http://schemas.microsoft.com/office/powerpoint/2010/main" val="55325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190" y="920985"/>
            <a:ext cx="6329548" cy="559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3D survey</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11</a:t>
            </a:fld>
            <a:endParaRPr lang="en-US" dirty="0"/>
          </a:p>
        </p:txBody>
      </p:sp>
      <p:sp>
        <p:nvSpPr>
          <p:cNvPr id="7" name="TextBox 6"/>
          <p:cNvSpPr txBox="1"/>
          <p:nvPr/>
        </p:nvSpPr>
        <p:spPr>
          <a:xfrm>
            <a:off x="368135" y="1003396"/>
            <a:ext cx="2209066" cy="2092881"/>
          </a:xfrm>
          <a:prstGeom prst="rect">
            <a:avLst/>
          </a:prstGeom>
          <a:noFill/>
        </p:spPr>
        <p:txBody>
          <a:bodyPr wrap="none" rtlCol="0">
            <a:spAutoFit/>
          </a:bodyPr>
          <a:lstStyle/>
          <a:p>
            <a:r>
              <a:rPr lang="en-US" sz="1600" b="1" dirty="0"/>
              <a:t>Synthetic </a:t>
            </a:r>
            <a:r>
              <a:rPr lang="en-US" sz="1600" b="1" dirty="0" smtClean="0"/>
              <a:t>model</a:t>
            </a:r>
          </a:p>
          <a:p>
            <a:r>
              <a:rPr lang="en-US" sz="1600" dirty="0" smtClean="0"/>
              <a:t> </a:t>
            </a:r>
            <a:r>
              <a:rPr lang="en-US" sz="1600" dirty="0"/>
              <a:t>(</a:t>
            </a:r>
            <a:r>
              <a:rPr lang="en-US" sz="1600" dirty="0" smtClean="0"/>
              <a:t>SPECFEM3D)</a:t>
            </a:r>
          </a:p>
          <a:p>
            <a:r>
              <a:rPr lang="en-US" sz="1600" dirty="0"/>
              <a:t> </a:t>
            </a:r>
            <a:r>
              <a:rPr lang="en-US" sz="1600" dirty="0" smtClean="0"/>
              <a:t>   23 lines:</a:t>
            </a:r>
          </a:p>
          <a:p>
            <a:r>
              <a:rPr lang="en-US" sz="1600" dirty="0" smtClean="0"/>
              <a:t>        each line:                  </a:t>
            </a:r>
          </a:p>
          <a:p>
            <a:r>
              <a:rPr lang="en-US" sz="1600" dirty="0"/>
              <a:t> </a:t>
            </a:r>
            <a:r>
              <a:rPr lang="en-US" sz="1600" dirty="0" smtClean="0"/>
              <a:t>       220 </a:t>
            </a:r>
            <a:r>
              <a:rPr lang="en-US" sz="1600" dirty="0"/>
              <a:t>receivers @ </a:t>
            </a:r>
            <a:r>
              <a:rPr lang="en-US" sz="1600" dirty="0" smtClean="0"/>
              <a:t>1m</a:t>
            </a:r>
          </a:p>
          <a:p>
            <a:r>
              <a:rPr lang="en-US" sz="1600" dirty="0"/>
              <a:t> </a:t>
            </a:r>
            <a:r>
              <a:rPr lang="en-US" sz="1600" dirty="0" smtClean="0"/>
              <a:t>       22 </a:t>
            </a:r>
            <a:r>
              <a:rPr lang="en-US" sz="1600" dirty="0"/>
              <a:t>sources @ </a:t>
            </a:r>
            <a:r>
              <a:rPr lang="en-US" sz="1600" dirty="0" smtClean="0"/>
              <a:t>10m</a:t>
            </a:r>
          </a:p>
          <a:p>
            <a:r>
              <a:rPr lang="en-US" sz="1600" dirty="0"/>
              <a:t> </a:t>
            </a:r>
            <a:r>
              <a:rPr lang="en-US" sz="1600" dirty="0" smtClean="0"/>
              <a:t>   </a:t>
            </a:r>
            <a:r>
              <a:rPr lang="en-US" sz="1600" dirty="0" err="1" smtClean="0"/>
              <a:t>f</a:t>
            </a:r>
            <a:r>
              <a:rPr lang="en-US" sz="1200" dirty="0" err="1" smtClean="0"/>
              <a:t>d</a:t>
            </a:r>
            <a:r>
              <a:rPr lang="en-US" sz="1600" dirty="0" smtClean="0"/>
              <a:t> </a:t>
            </a:r>
            <a:r>
              <a:rPr lang="en-US" sz="1600" dirty="0"/>
              <a:t>= </a:t>
            </a:r>
            <a:r>
              <a:rPr lang="en-US" sz="1600" dirty="0" smtClean="0"/>
              <a:t>15Hz</a:t>
            </a:r>
            <a:endParaRPr lang="en-US" sz="1600" dirty="0"/>
          </a:p>
          <a:p>
            <a:endParaRPr lang="en-US" dirty="0"/>
          </a:p>
        </p:txBody>
      </p:sp>
    </p:spTree>
    <p:extLst>
      <p:ext uri="{BB962C8B-B14F-4D97-AF65-F5344CB8AC3E}">
        <p14:creationId xmlns:p14="http://schemas.microsoft.com/office/powerpoint/2010/main" val="666939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12</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0575" y="2286838"/>
            <a:ext cx="4713425" cy="420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5809"/>
            <a:ext cx="4737003" cy="422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arallelogram 5"/>
          <p:cNvSpPr/>
          <p:nvPr/>
        </p:nvSpPr>
        <p:spPr>
          <a:xfrm>
            <a:off x="3978304" y="1393663"/>
            <a:ext cx="1645920" cy="453225"/>
          </a:xfrm>
          <a:prstGeom prst="parallelogram">
            <a:avLst>
              <a:gd name="adj" fmla="val 88158"/>
            </a:avLst>
          </a:prstGeom>
          <a:solidFill>
            <a:schemeClr val="accent1">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t>20Hz</a:t>
            </a:r>
            <a:endParaRPr lang="en-US" i="1" dirty="0"/>
          </a:p>
        </p:txBody>
      </p:sp>
      <p:sp>
        <p:nvSpPr>
          <p:cNvPr id="2" name="Parallelogram 1"/>
          <p:cNvSpPr/>
          <p:nvPr/>
        </p:nvSpPr>
        <p:spPr>
          <a:xfrm>
            <a:off x="3978304" y="1026581"/>
            <a:ext cx="1645920" cy="453225"/>
          </a:xfrm>
          <a:prstGeom prst="parallelogram">
            <a:avLst>
              <a:gd name="adj" fmla="val 88158"/>
            </a:avLst>
          </a:prstGeom>
          <a:solidFill>
            <a:schemeClr val="accent1">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t>35 Hz</a:t>
            </a:r>
            <a:endParaRPr lang="en-US" i="1" dirty="0"/>
          </a:p>
        </p:txBody>
      </p:sp>
      <p:cxnSp>
        <p:nvCxnSpPr>
          <p:cNvPr id="5" name="Straight Arrow Connector 4"/>
          <p:cNvCxnSpPr/>
          <p:nvPr/>
        </p:nvCxnSpPr>
        <p:spPr>
          <a:xfrm flipV="1">
            <a:off x="3978304" y="1102116"/>
            <a:ext cx="0" cy="105588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457200" y="76200"/>
            <a:ext cx="8229600" cy="792163"/>
          </a:xfrm>
        </p:spPr>
        <p:txBody>
          <a:bodyPr/>
          <a:lstStyle/>
          <a:p>
            <a:r>
              <a:rPr lang="en-US" dirty="0" smtClean="0"/>
              <a:t>3D survey</a:t>
            </a:r>
            <a:endParaRPr lang="en-US"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2249" y="1026581"/>
            <a:ext cx="1530172" cy="13525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a:off x="3978304" y="2143114"/>
            <a:ext cx="1292935"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978304" y="1518237"/>
            <a:ext cx="588635" cy="62487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23106" y="1435609"/>
            <a:ext cx="255198" cy="369332"/>
          </a:xfrm>
          <a:prstGeom prst="rect">
            <a:avLst/>
          </a:prstGeom>
          <a:noFill/>
        </p:spPr>
        <p:txBody>
          <a:bodyPr wrap="none" rtlCol="0">
            <a:spAutoFit/>
          </a:bodyPr>
          <a:lstStyle/>
          <a:p>
            <a:r>
              <a:rPr lang="en-US" i="1" dirty="0" smtClean="0"/>
              <a:t>f</a:t>
            </a:r>
            <a:endParaRPr lang="en-US" i="1" dirty="0"/>
          </a:p>
        </p:txBody>
      </p:sp>
      <p:sp>
        <p:nvSpPr>
          <p:cNvPr id="20" name="TextBox 19"/>
          <p:cNvSpPr txBox="1"/>
          <p:nvPr/>
        </p:nvSpPr>
        <p:spPr>
          <a:xfrm>
            <a:off x="4108176" y="1547895"/>
            <a:ext cx="284052" cy="369332"/>
          </a:xfrm>
          <a:prstGeom prst="rect">
            <a:avLst/>
          </a:prstGeom>
          <a:noFill/>
        </p:spPr>
        <p:txBody>
          <a:bodyPr wrap="none" rtlCol="0">
            <a:spAutoFit/>
          </a:bodyPr>
          <a:lstStyle/>
          <a:p>
            <a:r>
              <a:rPr lang="en-US" i="1" dirty="0" smtClean="0"/>
              <a:t>x</a:t>
            </a:r>
            <a:endParaRPr lang="en-US" i="1" dirty="0"/>
          </a:p>
        </p:txBody>
      </p:sp>
      <p:sp>
        <p:nvSpPr>
          <p:cNvPr id="21" name="TextBox 20"/>
          <p:cNvSpPr txBox="1"/>
          <p:nvPr/>
        </p:nvSpPr>
        <p:spPr>
          <a:xfrm>
            <a:off x="4423310" y="2035038"/>
            <a:ext cx="287258" cy="369332"/>
          </a:xfrm>
          <a:prstGeom prst="rect">
            <a:avLst/>
          </a:prstGeom>
          <a:noFill/>
        </p:spPr>
        <p:txBody>
          <a:bodyPr wrap="none" rtlCol="0">
            <a:spAutoFit/>
          </a:bodyPr>
          <a:lstStyle/>
          <a:p>
            <a:r>
              <a:rPr lang="en-US" i="1" dirty="0" smtClean="0"/>
              <a:t>y</a:t>
            </a:r>
            <a:endParaRPr lang="en-US" i="1" dirty="0"/>
          </a:p>
        </p:txBody>
      </p:sp>
    </p:spTree>
    <p:extLst>
      <p:ext uri="{BB962C8B-B14F-4D97-AF65-F5344CB8AC3E}">
        <p14:creationId xmlns:p14="http://schemas.microsoft.com/office/powerpoint/2010/main" val="3079170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Update phase velocities </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13</a:t>
            </a:fld>
            <a:endParaRPr lang="en-US" dirty="0"/>
          </a:p>
        </p:txBody>
      </p:sp>
      <p:sp>
        <p:nvSpPr>
          <p:cNvPr id="5" name="Title 1"/>
          <p:cNvSpPr>
            <a:spLocks noGrp="1"/>
          </p:cNvSpPr>
          <p:nvPr>
            <p:ph type="title"/>
          </p:nvPr>
        </p:nvSpPr>
        <p:spPr/>
        <p:txBody>
          <a:bodyPr/>
          <a:lstStyle/>
          <a:p>
            <a:r>
              <a:rPr lang="en-US" sz="3600" dirty="0" smtClean="0"/>
              <a:t>Updating the velocity model</a:t>
            </a:r>
            <a:endParaRPr lang="en-US" sz="3600" dirty="0"/>
          </a:p>
        </p:txBody>
      </p:sp>
      <mc:AlternateContent xmlns:mc="http://schemas.openxmlformats.org/markup-compatibility/2006" xmlns:a14="http://schemas.microsoft.com/office/drawing/2010/main">
        <mc:Choice Requires="a14">
          <p:sp>
            <p:nvSpPr>
              <p:cNvPr id="2" name="TextBox 1"/>
              <p:cNvSpPr txBox="1"/>
              <p:nvPr/>
            </p:nvSpPr>
            <p:spPr>
              <a:xfrm>
                <a:off x="3482160" y="5068845"/>
                <a:ext cx="2084225" cy="10506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ea typeface="Cambria Math"/>
                        </a:rPr>
                        <m:t>𝛼</m:t>
                      </m:r>
                      <m:r>
                        <a:rPr lang="en-US" sz="2800" b="0" i="1" smtClean="0">
                          <a:latin typeface="Cambria Math"/>
                          <a:ea typeface="Cambria Math"/>
                        </a:rPr>
                        <m:t>=</m:t>
                      </m:r>
                      <m:f>
                        <m:fPr>
                          <m:ctrlPr>
                            <a:rPr lang="en-US" sz="2800" b="0" i="1" smtClean="0">
                              <a:latin typeface="Cambria Math"/>
                              <a:ea typeface="Cambria Math"/>
                            </a:rPr>
                          </m:ctrlPr>
                        </m:fPr>
                        <m:num>
                          <m:sSub>
                            <m:sSubPr>
                              <m:ctrlPr>
                                <a:rPr lang="en-US" sz="2800" b="0" i="1" smtClean="0">
                                  <a:latin typeface="Cambria Math"/>
                                  <a:ea typeface="Cambria Math"/>
                                </a:rPr>
                              </m:ctrlPr>
                            </m:sSubPr>
                            <m:e>
                              <m:r>
                                <a:rPr lang="en-US" sz="2800" b="0" i="1" smtClean="0">
                                  <a:latin typeface="Cambria Math"/>
                                  <a:ea typeface="Cambria Math"/>
                                </a:rPr>
                                <m:t>𝑅</m:t>
                              </m:r>
                            </m:e>
                            <m:sub>
                              <m:sSub>
                                <m:sSubPr>
                                  <m:ctrlPr>
                                    <a:rPr lang="en-US" sz="2800" b="0" i="1" smtClean="0">
                                      <a:latin typeface="Cambria Math"/>
                                      <a:ea typeface="Cambria Math"/>
                                    </a:rPr>
                                  </m:ctrlPr>
                                </m:sSubPr>
                                <m:e>
                                  <m:r>
                                    <a:rPr lang="en-US" sz="2800" b="0" i="1" smtClean="0">
                                      <a:latin typeface="Cambria Math"/>
                                      <a:ea typeface="Cambria Math"/>
                                    </a:rPr>
                                    <m:t>𝑢</m:t>
                                  </m:r>
                                </m:e>
                                <m:sub>
                                  <m:r>
                                    <a:rPr lang="en-US" sz="2800" b="0" i="1" smtClean="0">
                                      <a:latin typeface="Cambria Math"/>
                                      <a:ea typeface="Cambria Math"/>
                                    </a:rPr>
                                    <m:t>𝑖</m:t>
                                  </m:r>
                                </m:sub>
                              </m:sSub>
                            </m:sub>
                          </m:sSub>
                          <m:r>
                            <a:rPr lang="en-US" sz="2800" b="0" i="1" smtClean="0">
                              <a:latin typeface="Cambria Math"/>
                              <a:ea typeface="Cambria Math"/>
                            </a:rPr>
                            <m:t>+1</m:t>
                          </m:r>
                        </m:num>
                        <m:den>
                          <m:sSub>
                            <m:sSubPr>
                              <m:ctrlPr>
                                <a:rPr lang="en-US" sz="2800" b="0" i="1" smtClean="0">
                                  <a:latin typeface="Cambria Math"/>
                                  <a:ea typeface="Cambria Math"/>
                                </a:rPr>
                              </m:ctrlPr>
                            </m:sSubPr>
                            <m:e>
                              <m:r>
                                <a:rPr lang="en-US" sz="2800" b="0" i="1" smtClean="0">
                                  <a:latin typeface="Cambria Math"/>
                                  <a:ea typeface="Cambria Math"/>
                                </a:rPr>
                                <m:t>1−</m:t>
                              </m:r>
                              <m:r>
                                <a:rPr lang="en-US" sz="2800" b="0" i="1" smtClean="0">
                                  <a:latin typeface="Cambria Math"/>
                                  <a:ea typeface="Cambria Math"/>
                                </a:rPr>
                                <m:t>𝑅</m:t>
                              </m:r>
                            </m:e>
                            <m:sub>
                              <m:sSub>
                                <m:sSubPr>
                                  <m:ctrlPr>
                                    <a:rPr lang="en-US" sz="2800" b="0" i="1" smtClean="0">
                                      <a:latin typeface="Cambria Math"/>
                                      <a:ea typeface="Cambria Math"/>
                                    </a:rPr>
                                  </m:ctrlPr>
                                </m:sSubPr>
                                <m:e>
                                  <m:r>
                                    <a:rPr lang="en-US" sz="2800" b="0" i="1" smtClean="0">
                                      <a:latin typeface="Cambria Math"/>
                                      <a:ea typeface="Cambria Math"/>
                                    </a:rPr>
                                    <m:t>𝑢</m:t>
                                  </m:r>
                                </m:e>
                                <m:sub>
                                  <m:r>
                                    <a:rPr lang="en-US" sz="2800" b="0" i="1" smtClean="0">
                                      <a:latin typeface="Cambria Math"/>
                                      <a:ea typeface="Cambria Math"/>
                                    </a:rPr>
                                    <m:t>𝑖</m:t>
                                  </m:r>
                                </m:sub>
                              </m:sSub>
                            </m:sub>
                          </m:sSub>
                        </m:den>
                      </m:f>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3482160" y="5068845"/>
                <a:ext cx="2084225" cy="1050609"/>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575809" y="3726512"/>
                <a:ext cx="194630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ea typeface="Cambria Math"/>
                            </a:rPr>
                          </m:ctrlPr>
                        </m:sSubPr>
                        <m:e>
                          <m:r>
                            <a:rPr lang="en-US" sz="2800" b="0" i="1" smtClean="0">
                              <a:latin typeface="Cambria Math"/>
                              <a:ea typeface="Cambria Math"/>
                            </a:rPr>
                            <m:t>𝑢</m:t>
                          </m:r>
                        </m:e>
                        <m:sub>
                          <m:r>
                            <a:rPr lang="en-US" sz="2800" b="0" i="1" smtClean="0">
                              <a:latin typeface="Cambria Math"/>
                              <a:ea typeface="Cambria Math"/>
                            </a:rPr>
                            <m:t>𝑖</m:t>
                          </m:r>
                          <m:r>
                            <a:rPr lang="en-US" sz="2800" b="0" i="1" smtClean="0">
                              <a:latin typeface="Cambria Math"/>
                              <a:ea typeface="Cambria Math"/>
                            </a:rPr>
                            <m:t>+1</m:t>
                          </m:r>
                        </m:sub>
                      </m:sSub>
                      <m:r>
                        <a:rPr lang="en-US" sz="2800" b="0" i="1" smtClean="0">
                          <a:latin typeface="Cambria Math"/>
                          <a:ea typeface="Cambria Math"/>
                        </a:rPr>
                        <m:t>=</m:t>
                      </m:r>
                      <m:r>
                        <a:rPr lang="en-US" sz="2800" b="0" i="1" smtClean="0">
                          <a:latin typeface="Cambria Math"/>
                          <a:ea typeface="Cambria Math"/>
                        </a:rPr>
                        <m:t>𝛼</m:t>
                      </m:r>
                      <m:sSub>
                        <m:sSubPr>
                          <m:ctrlPr>
                            <a:rPr lang="en-US" sz="2800" b="0" i="1" smtClean="0">
                              <a:latin typeface="Cambria Math"/>
                              <a:ea typeface="Cambria Math"/>
                            </a:rPr>
                          </m:ctrlPr>
                        </m:sSubPr>
                        <m:e>
                          <m:r>
                            <a:rPr lang="en-US" sz="2800" b="0" i="1" smtClean="0">
                              <a:latin typeface="Cambria Math"/>
                              <a:ea typeface="Cambria Math"/>
                            </a:rPr>
                            <m:t>𝑢</m:t>
                          </m:r>
                        </m:e>
                        <m:sub>
                          <m:r>
                            <a:rPr lang="en-US" sz="2800" b="0" i="1" smtClean="0">
                              <a:latin typeface="Cambria Math"/>
                              <a:ea typeface="Cambria Math"/>
                            </a:rPr>
                            <m:t>𝑖</m:t>
                          </m:r>
                        </m:sub>
                      </m:sSub>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3575809" y="3726512"/>
                <a:ext cx="1946302" cy="523220"/>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482160" y="2340885"/>
                <a:ext cx="10668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a:rPr>
                          </m:ctrlPr>
                        </m:sSubPr>
                        <m:e>
                          <m:r>
                            <a:rPr lang="en-US" b="0" i="1" smtClean="0">
                              <a:solidFill>
                                <a:schemeClr val="tx1"/>
                              </a:solidFill>
                              <a:latin typeface="Cambria Math"/>
                            </a:rPr>
                            <m:t>𝑢</m:t>
                          </m:r>
                        </m:e>
                        <m:sub>
                          <m:r>
                            <a:rPr lang="en-US" b="0" i="1" smtClean="0">
                              <a:solidFill>
                                <a:schemeClr val="tx1"/>
                              </a:solidFill>
                              <a:latin typeface="Cambria Math"/>
                            </a:rPr>
                            <m:t>𝑖</m:t>
                          </m:r>
                        </m:sub>
                      </m:sSub>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482160" y="2340885"/>
                <a:ext cx="1066800" cy="106680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48960" y="2340885"/>
                <a:ext cx="10668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a:rPr>
                          </m:ctrlPr>
                        </m:sSubPr>
                        <m:e>
                          <m:r>
                            <a:rPr lang="en-US" b="0" i="1" smtClean="0">
                              <a:solidFill>
                                <a:schemeClr val="tx1"/>
                              </a:solidFill>
                              <a:latin typeface="Cambria Math"/>
                            </a:rPr>
                            <m:t>𝑢</m:t>
                          </m:r>
                        </m:e>
                        <m:sub>
                          <m:r>
                            <a:rPr lang="en-US" b="0" i="1" smtClean="0">
                              <a:solidFill>
                                <a:schemeClr val="tx1"/>
                              </a:solidFill>
                              <a:latin typeface="Cambria Math"/>
                            </a:rPr>
                            <m:t>𝑖</m:t>
                          </m:r>
                          <m:r>
                            <a:rPr lang="en-US" b="0" i="1" smtClean="0">
                              <a:solidFill>
                                <a:schemeClr val="tx1"/>
                              </a:solidFill>
                              <a:latin typeface="Cambria Math"/>
                            </a:rPr>
                            <m:t>+1</m:t>
                          </m:r>
                        </m:sub>
                      </m:sSub>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548960" y="2340885"/>
                <a:ext cx="1066800" cy="106680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069163" y="2678462"/>
                <a:ext cx="412997"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b="0" i="1" smtClean="0">
                              <a:latin typeface="Cambria Math"/>
                              <a:ea typeface="Cambria Math"/>
                            </a:rPr>
                            <m:t>𝑓</m:t>
                          </m:r>
                        </m:e>
                        <m:sub>
                          <m:r>
                            <a:rPr lang="en-US" b="0" i="1" smtClean="0">
                              <a:latin typeface="Cambria Math"/>
                              <a:ea typeface="Cambria Math"/>
                            </a:rPr>
                            <m:t>𝑗</m:t>
                          </m:r>
                        </m:sub>
                      </m:sSub>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3069163" y="2678462"/>
                <a:ext cx="412997" cy="391646"/>
              </a:xfrm>
              <a:prstGeom prst="rect">
                <a:avLst/>
              </a:prstGeom>
              <a:blipFill rotWithShape="1">
                <a:blip r:embed="rId6"/>
                <a:stretch>
                  <a:fillRect b="-6154"/>
                </a:stretch>
              </a:blipFill>
            </p:spPr>
            <p:txBody>
              <a:bodyPr/>
              <a:lstStyle/>
              <a:p>
                <a:r>
                  <a:rPr lang="en-US">
                    <a:noFill/>
                  </a:rPr>
                  <a:t> </a:t>
                </a:r>
              </a:p>
            </p:txBody>
          </p:sp>
        </mc:Fallback>
      </mc:AlternateContent>
      <p:sp>
        <p:nvSpPr>
          <p:cNvPr id="12" name="TextBox 11"/>
          <p:cNvSpPr txBox="1"/>
          <p:nvPr/>
        </p:nvSpPr>
        <p:spPr>
          <a:xfrm>
            <a:off x="4130319" y="4476575"/>
            <a:ext cx="875561"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where,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693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859" r="13156"/>
          <a:stretch/>
        </p:blipFill>
        <p:spPr>
          <a:xfrm>
            <a:off x="4572000" y="1326538"/>
            <a:ext cx="4114800" cy="2061872"/>
          </a:xfrm>
        </p:spPr>
      </p:pic>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14</a:t>
            </a:fld>
            <a:endParaRPr lang="en-US" dirty="0"/>
          </a:p>
        </p:txBody>
      </p:sp>
      <p:sp>
        <p:nvSpPr>
          <p:cNvPr id="6" name="TextBox 5"/>
          <p:cNvSpPr txBox="1"/>
          <p:nvPr/>
        </p:nvSpPr>
        <p:spPr>
          <a:xfrm>
            <a:off x="1127001" y="1517370"/>
            <a:ext cx="2023118" cy="1600438"/>
          </a:xfrm>
          <a:prstGeom prst="rect">
            <a:avLst/>
          </a:prstGeom>
          <a:noFill/>
        </p:spPr>
        <p:txBody>
          <a:bodyPr wrap="none" rtlCol="0">
            <a:spAutoFit/>
          </a:bodyPr>
          <a:lstStyle/>
          <a:p>
            <a:r>
              <a:rPr lang="en-US" sz="1600" b="1" dirty="0"/>
              <a:t>Synthetic </a:t>
            </a:r>
            <a:r>
              <a:rPr lang="en-US" sz="1600" b="1" dirty="0" smtClean="0"/>
              <a:t>model</a:t>
            </a:r>
          </a:p>
          <a:p>
            <a:r>
              <a:rPr lang="en-US" sz="1600" dirty="0" smtClean="0"/>
              <a:t> </a:t>
            </a:r>
            <a:r>
              <a:rPr lang="en-US" sz="1600" dirty="0"/>
              <a:t>(</a:t>
            </a:r>
            <a:r>
              <a:rPr lang="en-US" sz="1600" dirty="0" smtClean="0"/>
              <a:t>SPECFEM2D)</a:t>
            </a:r>
          </a:p>
          <a:p>
            <a:r>
              <a:rPr lang="en-US" sz="1600" dirty="0"/>
              <a:t> </a:t>
            </a:r>
            <a:r>
              <a:rPr lang="en-US" sz="1600" dirty="0" smtClean="0"/>
              <a:t>   220 </a:t>
            </a:r>
            <a:r>
              <a:rPr lang="en-US" sz="1600" dirty="0"/>
              <a:t>receivers @ </a:t>
            </a:r>
            <a:r>
              <a:rPr lang="en-US" sz="1600" dirty="0" smtClean="0"/>
              <a:t>1m</a:t>
            </a:r>
          </a:p>
          <a:p>
            <a:r>
              <a:rPr lang="en-US" sz="1600" dirty="0"/>
              <a:t> </a:t>
            </a:r>
            <a:r>
              <a:rPr lang="en-US" sz="1600" dirty="0" smtClean="0"/>
              <a:t>   22 </a:t>
            </a:r>
            <a:r>
              <a:rPr lang="en-US" sz="1600" dirty="0"/>
              <a:t>sources @ </a:t>
            </a:r>
            <a:r>
              <a:rPr lang="en-US" sz="1600" dirty="0" smtClean="0"/>
              <a:t>10m</a:t>
            </a:r>
          </a:p>
          <a:p>
            <a:r>
              <a:rPr lang="en-US" sz="1600" dirty="0"/>
              <a:t> </a:t>
            </a:r>
            <a:r>
              <a:rPr lang="en-US" sz="1600" dirty="0" smtClean="0"/>
              <a:t>   </a:t>
            </a:r>
            <a:r>
              <a:rPr lang="en-US" sz="1600" dirty="0" err="1" smtClean="0"/>
              <a:t>f</a:t>
            </a:r>
            <a:r>
              <a:rPr lang="en-US" sz="1100" dirty="0" err="1" smtClean="0"/>
              <a:t>d</a:t>
            </a:r>
            <a:r>
              <a:rPr lang="en-US" sz="1600" dirty="0" smtClean="0"/>
              <a:t> </a:t>
            </a:r>
            <a:r>
              <a:rPr lang="en-US" sz="1600" dirty="0"/>
              <a:t>= </a:t>
            </a:r>
            <a:r>
              <a:rPr lang="en-US" sz="1600" dirty="0" smtClean="0"/>
              <a:t>15Hz</a:t>
            </a:r>
            <a:endParaRPr lang="en-US" sz="1600" dirty="0"/>
          </a:p>
          <a:p>
            <a:endParaRPr lang="en-US" dirty="0"/>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6946" r="14943"/>
          <a:stretch/>
        </p:blipFill>
        <p:spPr bwMode="auto">
          <a:xfrm>
            <a:off x="310101" y="3692198"/>
            <a:ext cx="4114800" cy="20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8231" r="13655"/>
          <a:stretch/>
        </p:blipFill>
        <p:spPr bwMode="auto">
          <a:xfrm>
            <a:off x="4572000" y="3692200"/>
            <a:ext cx="4114800" cy="20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873551" y="1148038"/>
            <a:ext cx="1249188" cy="369332"/>
          </a:xfrm>
          <a:prstGeom prst="rect">
            <a:avLst/>
          </a:prstGeom>
          <a:solidFill>
            <a:schemeClr val="bg1"/>
          </a:solidFill>
        </p:spPr>
        <p:txBody>
          <a:bodyPr wrap="none" rtlCol="0">
            <a:spAutoFit/>
          </a:bodyPr>
          <a:lstStyle/>
          <a:p>
            <a:r>
              <a:rPr lang="en-US" dirty="0" smtClean="0"/>
              <a:t>True model</a:t>
            </a:r>
            <a:endParaRPr lang="en-US" dirty="0"/>
          </a:p>
        </p:txBody>
      </p:sp>
      <p:sp>
        <p:nvSpPr>
          <p:cNvPr id="9" name="TextBox 8"/>
          <p:cNvSpPr txBox="1"/>
          <p:nvPr/>
        </p:nvSpPr>
        <p:spPr>
          <a:xfrm>
            <a:off x="1584882" y="3507534"/>
            <a:ext cx="1565237" cy="369332"/>
          </a:xfrm>
          <a:prstGeom prst="rect">
            <a:avLst/>
          </a:prstGeom>
          <a:solidFill>
            <a:schemeClr val="bg1"/>
          </a:solidFill>
        </p:spPr>
        <p:txBody>
          <a:bodyPr wrap="none" rtlCol="0">
            <a:spAutoFit/>
          </a:bodyPr>
          <a:lstStyle/>
          <a:p>
            <a:r>
              <a:rPr lang="en-US" dirty="0" smtClean="0"/>
              <a:t>Starting model</a:t>
            </a:r>
            <a:endParaRPr lang="en-US" dirty="0"/>
          </a:p>
        </p:txBody>
      </p:sp>
      <p:sp>
        <p:nvSpPr>
          <p:cNvPr id="10" name="TextBox 9"/>
          <p:cNvSpPr txBox="1"/>
          <p:nvPr/>
        </p:nvSpPr>
        <p:spPr>
          <a:xfrm>
            <a:off x="5688757" y="3508543"/>
            <a:ext cx="1618776" cy="369332"/>
          </a:xfrm>
          <a:prstGeom prst="rect">
            <a:avLst/>
          </a:prstGeom>
          <a:solidFill>
            <a:schemeClr val="bg1"/>
          </a:solidFill>
        </p:spPr>
        <p:txBody>
          <a:bodyPr wrap="none" rtlCol="0">
            <a:spAutoFit/>
          </a:bodyPr>
          <a:lstStyle/>
          <a:p>
            <a:r>
              <a:rPr lang="en-US" dirty="0" smtClean="0"/>
              <a:t>Inverted model</a:t>
            </a:r>
            <a:endParaRPr lang="en-US" dirty="0"/>
          </a:p>
        </p:txBody>
      </p:sp>
    </p:spTree>
    <p:extLst>
      <p:ext uri="{BB962C8B-B14F-4D97-AF65-F5344CB8AC3E}">
        <p14:creationId xmlns:p14="http://schemas.microsoft.com/office/powerpoint/2010/main" val="311755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15</a:t>
            </a:fld>
            <a:endParaRPr lang="en-US" dirty="0"/>
          </a:p>
        </p:txBody>
      </p:sp>
      <p:sp>
        <p:nvSpPr>
          <p:cNvPr id="6" name="Content Placeholder 2"/>
          <p:cNvSpPr>
            <a:spLocks noGrp="1"/>
          </p:cNvSpPr>
          <p:nvPr>
            <p:ph idx="1"/>
          </p:nvPr>
        </p:nvSpPr>
        <p:spPr>
          <a:xfrm>
            <a:off x="457200" y="1600200"/>
            <a:ext cx="8229600" cy="4525963"/>
          </a:xfrm>
        </p:spPr>
        <p:txBody>
          <a:bodyPr>
            <a:normAutofit/>
          </a:bodyPr>
          <a:lstStyle/>
          <a:p>
            <a:r>
              <a:rPr lang="en-US" dirty="0" smtClean="0"/>
              <a:t>Faults and anomalies can be located using back-reflected surface waves.</a:t>
            </a:r>
          </a:p>
          <a:p>
            <a:r>
              <a:rPr lang="en-US" dirty="0" smtClean="0"/>
              <a:t>Reflectivity can be useful for interpretation.</a:t>
            </a:r>
          </a:p>
          <a:p>
            <a:r>
              <a:rPr lang="en-US" dirty="0" smtClean="0"/>
              <a:t>Velocity model can be updated using reflectivity.</a:t>
            </a:r>
          </a:p>
        </p:txBody>
      </p:sp>
    </p:spTree>
    <p:extLst>
      <p:ext uri="{BB962C8B-B14F-4D97-AF65-F5344CB8AC3E}">
        <p14:creationId xmlns:p14="http://schemas.microsoft.com/office/powerpoint/2010/main" val="2704637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16</a:t>
            </a:fld>
            <a:endParaRPr lang="en-US" dirty="0"/>
          </a:p>
        </p:txBody>
      </p:sp>
    </p:spTree>
    <p:extLst>
      <p:ext uri="{BB962C8B-B14F-4D97-AF65-F5344CB8AC3E}">
        <p14:creationId xmlns:p14="http://schemas.microsoft.com/office/powerpoint/2010/main" val="1792504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17</a:t>
            </a:fld>
            <a:endParaRPr lang="en-US" dirty="0"/>
          </a:p>
        </p:txBody>
      </p:sp>
    </p:spTree>
    <p:extLst>
      <p:ext uri="{BB962C8B-B14F-4D97-AF65-F5344CB8AC3E}">
        <p14:creationId xmlns:p14="http://schemas.microsoft.com/office/powerpoint/2010/main" val="2705475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reflectivity</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18</a:t>
            </a:fld>
            <a:endParaRPr lang="en-US" dirty="0"/>
          </a:p>
        </p:txBody>
      </p:sp>
      <p:grpSp>
        <p:nvGrpSpPr>
          <p:cNvPr id="8" name="Group 7"/>
          <p:cNvGrpSpPr/>
          <p:nvPr/>
        </p:nvGrpSpPr>
        <p:grpSpPr>
          <a:xfrm>
            <a:off x="7685225" y="3070759"/>
            <a:ext cx="687228" cy="435920"/>
            <a:chOff x="240658" y="3366528"/>
            <a:chExt cx="687228" cy="435920"/>
          </a:xfrm>
        </p:grpSpPr>
        <p:sp>
          <p:nvSpPr>
            <p:cNvPr id="9" name="TextBox 8"/>
            <p:cNvSpPr txBox="1"/>
            <p:nvPr/>
          </p:nvSpPr>
          <p:spPr>
            <a:xfrm>
              <a:off x="273995" y="3387077"/>
              <a:ext cx="620554" cy="369332"/>
            </a:xfrm>
            <a:prstGeom prst="rect">
              <a:avLst/>
            </a:prstGeom>
            <a:noFill/>
          </p:spPr>
          <p:txBody>
            <a:bodyPr wrap="none" rtlCol="0">
              <a:spAutoFit/>
            </a:bodyPr>
            <a:lstStyle/>
            <a:p>
              <a:r>
                <a:rPr lang="en-US" dirty="0" smtClean="0"/>
                <a:t>Data</a:t>
              </a:r>
              <a:endParaRPr lang="en-US" dirty="0"/>
            </a:p>
          </p:txBody>
        </p:sp>
        <p:sp>
          <p:nvSpPr>
            <p:cNvPr id="10" name="Rounded Rectangle 9"/>
            <p:cNvSpPr/>
            <p:nvPr/>
          </p:nvSpPr>
          <p:spPr>
            <a:xfrm>
              <a:off x="240658" y="3366528"/>
              <a:ext cx="687228" cy="4359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330390" y="4055764"/>
            <a:ext cx="2362200" cy="657999"/>
            <a:chOff x="2743200" y="2115418"/>
            <a:chExt cx="2362200" cy="657999"/>
          </a:xfrm>
        </p:grpSpPr>
        <p:sp>
          <p:nvSpPr>
            <p:cNvPr id="12" name="TextBox 11"/>
            <p:cNvSpPr txBox="1"/>
            <p:nvPr/>
          </p:nvSpPr>
          <p:spPr>
            <a:xfrm>
              <a:off x="3312434" y="2121253"/>
              <a:ext cx="1223732" cy="646331"/>
            </a:xfrm>
            <a:prstGeom prst="rect">
              <a:avLst/>
            </a:prstGeom>
            <a:noFill/>
          </p:spPr>
          <p:txBody>
            <a:bodyPr wrap="none" rtlCol="0">
              <a:spAutoFit/>
            </a:bodyPr>
            <a:lstStyle/>
            <a:p>
              <a:pPr algn="ctr"/>
              <a:r>
                <a:rPr lang="en-US" dirty="0" smtClean="0"/>
                <a:t>Reflectivity</a:t>
              </a:r>
            </a:p>
            <a:p>
              <a:pPr algn="ctr"/>
              <a:r>
                <a:rPr lang="en-US" dirty="0" smtClean="0"/>
                <a:t>R</a:t>
              </a:r>
              <a:r>
                <a:rPr lang="en-US" sz="1200" dirty="0" smtClean="0"/>
                <a:t>R</a:t>
              </a:r>
              <a:r>
                <a:rPr lang="en-US" dirty="0" smtClean="0"/>
                <a:t>(</a:t>
              </a:r>
              <a:r>
                <a:rPr lang="en-US" dirty="0" err="1" smtClean="0"/>
                <a:t>f,x</a:t>
              </a:r>
              <a:r>
                <a:rPr lang="en-US" dirty="0" smtClean="0"/>
                <a:t>)</a:t>
              </a:r>
              <a:endParaRPr lang="en-US" dirty="0"/>
            </a:p>
          </p:txBody>
        </p:sp>
        <p:sp>
          <p:nvSpPr>
            <p:cNvPr id="13" name="Rounded Rectangle 12"/>
            <p:cNvSpPr/>
            <p:nvPr/>
          </p:nvSpPr>
          <p:spPr>
            <a:xfrm>
              <a:off x="2743200" y="2115418"/>
              <a:ext cx="2362200" cy="6579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930005" y="1859598"/>
            <a:ext cx="290464" cy="369332"/>
          </a:xfrm>
          <a:prstGeom prst="rect">
            <a:avLst/>
          </a:prstGeom>
          <a:noFill/>
        </p:spPr>
        <p:txBody>
          <a:bodyPr wrap="none" rtlCol="0">
            <a:spAutoFit/>
          </a:bodyPr>
          <a:lstStyle/>
          <a:p>
            <a:r>
              <a:rPr lang="en-US" dirty="0" smtClean="0"/>
              <a:t>F</a:t>
            </a:r>
            <a:endParaRPr lang="en-US" dirty="0"/>
          </a:p>
        </p:txBody>
      </p:sp>
      <p:sp>
        <p:nvSpPr>
          <p:cNvPr id="15" name="TextBox 14"/>
          <p:cNvSpPr txBox="1"/>
          <p:nvPr/>
        </p:nvSpPr>
        <p:spPr>
          <a:xfrm>
            <a:off x="2210200" y="3569590"/>
            <a:ext cx="1255888" cy="369332"/>
          </a:xfrm>
          <a:prstGeom prst="rect">
            <a:avLst/>
          </a:prstGeom>
          <a:noFill/>
        </p:spPr>
        <p:txBody>
          <a:bodyPr wrap="square" rtlCol="0">
            <a:spAutoFit/>
          </a:bodyPr>
          <a:lstStyle/>
          <a:p>
            <a:r>
              <a:rPr lang="en-US" dirty="0" smtClean="0"/>
              <a:t>F</a:t>
            </a:r>
            <a:r>
              <a:rPr lang="en-US" baseline="30000" dirty="0" smtClean="0"/>
              <a:t>-1</a:t>
            </a:r>
            <a:r>
              <a:rPr lang="en-US" dirty="0" smtClean="0"/>
              <a:t>??</a:t>
            </a:r>
            <a:endParaRPr lang="en-US" baseline="30000" dirty="0"/>
          </a:p>
        </p:txBody>
      </p:sp>
      <p:sp>
        <p:nvSpPr>
          <p:cNvPr id="16" name="TextBox 15"/>
          <p:cNvSpPr txBox="1"/>
          <p:nvPr/>
        </p:nvSpPr>
        <p:spPr>
          <a:xfrm>
            <a:off x="1928243" y="4074036"/>
            <a:ext cx="290464" cy="369332"/>
          </a:xfrm>
          <a:prstGeom prst="rect">
            <a:avLst/>
          </a:prstGeom>
          <a:noFill/>
        </p:spPr>
        <p:txBody>
          <a:bodyPr wrap="none" rtlCol="0">
            <a:spAutoFit/>
          </a:bodyPr>
          <a:lstStyle/>
          <a:p>
            <a:r>
              <a:rPr lang="en-US" dirty="0" smtClean="0"/>
              <a:t>F</a:t>
            </a:r>
            <a:endParaRPr lang="en-US" dirty="0"/>
          </a:p>
        </p:txBody>
      </p:sp>
      <p:sp>
        <p:nvSpPr>
          <p:cNvPr id="17" name="Arc 16"/>
          <p:cNvSpPr/>
          <p:nvPr/>
        </p:nvSpPr>
        <p:spPr>
          <a:xfrm rot="6336480">
            <a:off x="1020604" y="1162130"/>
            <a:ext cx="1886745" cy="2133600"/>
          </a:xfrm>
          <a:prstGeom prst="arc">
            <a:avLst/>
          </a:prstGeom>
          <a:ln w="41275">
            <a:solidFill>
              <a:schemeClr val="accent1">
                <a:shade val="95000"/>
                <a:satMod val="105000"/>
                <a:alpha val="6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20671644">
            <a:off x="978194" y="3383600"/>
            <a:ext cx="2075272" cy="2046067"/>
          </a:xfrm>
          <a:prstGeom prst="arc">
            <a:avLst/>
          </a:prstGeom>
          <a:ln w="41275">
            <a:solidFill>
              <a:schemeClr val="accent1">
                <a:shade val="95000"/>
                <a:satMod val="105000"/>
                <a:alpha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6023099" y="2388135"/>
            <a:ext cx="1540543" cy="447588"/>
            <a:chOff x="775605" y="4214871"/>
            <a:chExt cx="1540543" cy="447588"/>
          </a:xfrm>
        </p:grpSpPr>
        <p:sp>
          <p:nvSpPr>
            <p:cNvPr id="20" name="TextBox 19"/>
            <p:cNvSpPr txBox="1"/>
            <p:nvPr/>
          </p:nvSpPr>
          <p:spPr>
            <a:xfrm>
              <a:off x="1133776" y="4253999"/>
              <a:ext cx="824200" cy="369332"/>
            </a:xfrm>
            <a:prstGeom prst="rect">
              <a:avLst/>
            </a:prstGeom>
            <a:noFill/>
          </p:spPr>
          <p:txBody>
            <a:bodyPr wrap="none" rtlCol="0">
              <a:spAutoFit/>
            </a:bodyPr>
            <a:lstStyle/>
            <a:p>
              <a:r>
                <a:rPr lang="en-US" dirty="0" smtClean="0"/>
                <a:t>MASW</a:t>
              </a:r>
              <a:endParaRPr lang="en-US" dirty="0"/>
            </a:p>
          </p:txBody>
        </p:sp>
        <p:sp>
          <p:nvSpPr>
            <p:cNvPr id="21" name="Oval 20"/>
            <p:cNvSpPr/>
            <p:nvPr/>
          </p:nvSpPr>
          <p:spPr>
            <a:xfrm>
              <a:off x="775605" y="4214871"/>
              <a:ext cx="1540543" cy="4475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330390" y="2177724"/>
            <a:ext cx="2362200" cy="659532"/>
            <a:chOff x="2666815" y="4438665"/>
            <a:chExt cx="2362200" cy="659532"/>
          </a:xfrm>
        </p:grpSpPr>
        <p:sp>
          <p:nvSpPr>
            <p:cNvPr id="23" name="TextBox 22"/>
            <p:cNvSpPr txBox="1"/>
            <p:nvPr/>
          </p:nvSpPr>
          <p:spPr>
            <a:xfrm>
              <a:off x="2932088" y="4451866"/>
              <a:ext cx="1831655" cy="646331"/>
            </a:xfrm>
            <a:prstGeom prst="rect">
              <a:avLst/>
            </a:prstGeom>
            <a:noFill/>
          </p:spPr>
          <p:txBody>
            <a:bodyPr wrap="none" rtlCol="0">
              <a:spAutoFit/>
            </a:bodyPr>
            <a:lstStyle/>
            <a:p>
              <a:r>
                <a:rPr lang="en-US" dirty="0" smtClean="0"/>
                <a:t>Dispersion curves</a:t>
              </a:r>
            </a:p>
            <a:p>
              <a:pPr algn="ctr"/>
              <a:r>
                <a:rPr lang="en-US" dirty="0" smtClean="0"/>
                <a:t>V</a:t>
              </a:r>
              <a:r>
                <a:rPr lang="en-US" sz="1200" dirty="0" smtClean="0"/>
                <a:t>R</a:t>
              </a:r>
              <a:r>
                <a:rPr lang="en-US" dirty="0" smtClean="0"/>
                <a:t>(</a:t>
              </a:r>
              <a:r>
                <a:rPr lang="en-US" dirty="0" err="1" smtClean="0"/>
                <a:t>f,x</a:t>
              </a:r>
              <a:r>
                <a:rPr lang="en-US" dirty="0" smtClean="0"/>
                <a:t>)</a:t>
              </a:r>
              <a:endParaRPr lang="en-US" dirty="0"/>
            </a:p>
          </p:txBody>
        </p:sp>
        <p:sp>
          <p:nvSpPr>
            <p:cNvPr id="24" name="Rounded Rectangle 23"/>
            <p:cNvSpPr/>
            <p:nvPr/>
          </p:nvSpPr>
          <p:spPr>
            <a:xfrm>
              <a:off x="2666815" y="4438665"/>
              <a:ext cx="2362200" cy="6579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Arc 24"/>
          <p:cNvSpPr/>
          <p:nvPr/>
        </p:nvSpPr>
        <p:spPr>
          <a:xfrm rot="10277112">
            <a:off x="1634611" y="3037817"/>
            <a:ext cx="2047941" cy="1560731"/>
          </a:xfrm>
          <a:prstGeom prst="arc">
            <a:avLst/>
          </a:prstGeom>
          <a:ln w="41275">
            <a:solidFill>
              <a:schemeClr val="accent1">
                <a:shade val="95000"/>
                <a:satMod val="105000"/>
                <a:alpha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p:cNvGrpSpPr/>
          <p:nvPr/>
        </p:nvGrpSpPr>
        <p:grpSpPr>
          <a:xfrm>
            <a:off x="642499" y="3058014"/>
            <a:ext cx="793807" cy="435920"/>
            <a:chOff x="6277791" y="3452828"/>
            <a:chExt cx="793807" cy="435920"/>
          </a:xfrm>
        </p:grpSpPr>
        <p:sp>
          <p:nvSpPr>
            <p:cNvPr id="27" name="TextBox 26"/>
            <p:cNvSpPr txBox="1"/>
            <p:nvPr/>
          </p:nvSpPr>
          <p:spPr>
            <a:xfrm>
              <a:off x="6277791" y="3486122"/>
              <a:ext cx="793807" cy="369332"/>
            </a:xfrm>
            <a:prstGeom prst="rect">
              <a:avLst/>
            </a:prstGeom>
            <a:noFill/>
          </p:spPr>
          <p:txBody>
            <a:bodyPr wrap="none" rtlCol="0">
              <a:spAutoFit/>
            </a:bodyPr>
            <a:lstStyle/>
            <a:p>
              <a:r>
                <a:rPr lang="en-US" dirty="0" smtClean="0"/>
                <a:t>Model</a:t>
              </a:r>
              <a:endParaRPr lang="en-US" dirty="0"/>
            </a:p>
          </p:txBody>
        </p:sp>
        <p:sp>
          <p:nvSpPr>
            <p:cNvPr id="28" name="Rounded Rectangle 27"/>
            <p:cNvSpPr/>
            <p:nvPr/>
          </p:nvSpPr>
          <p:spPr>
            <a:xfrm>
              <a:off x="6331081" y="3452828"/>
              <a:ext cx="687228" cy="4359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Arc 28"/>
          <p:cNvSpPr/>
          <p:nvPr/>
        </p:nvSpPr>
        <p:spPr>
          <a:xfrm rot="11391268" flipV="1">
            <a:off x="1637027" y="2152839"/>
            <a:ext cx="2402234" cy="1466508"/>
          </a:xfrm>
          <a:prstGeom prst="arc">
            <a:avLst/>
          </a:prstGeom>
          <a:ln w="44450">
            <a:solidFill>
              <a:schemeClr val="accent1">
                <a:shade val="95000"/>
                <a:satMod val="105000"/>
                <a:alpha val="6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2284778" y="2701427"/>
            <a:ext cx="415498" cy="369332"/>
          </a:xfrm>
          <a:prstGeom prst="rect">
            <a:avLst/>
          </a:prstGeom>
          <a:noFill/>
        </p:spPr>
        <p:txBody>
          <a:bodyPr wrap="none" rtlCol="0">
            <a:spAutoFit/>
          </a:bodyPr>
          <a:lstStyle/>
          <a:p>
            <a:r>
              <a:rPr lang="en-US" dirty="0" smtClean="0"/>
              <a:t>F</a:t>
            </a:r>
            <a:r>
              <a:rPr lang="en-US" baseline="30000" dirty="0" smtClean="0"/>
              <a:t>-1</a:t>
            </a:r>
            <a:endParaRPr lang="en-US" baseline="30000" dirty="0"/>
          </a:p>
        </p:txBody>
      </p:sp>
      <p:cxnSp>
        <p:nvCxnSpPr>
          <p:cNvPr id="31" name="Straight Arrow Connector 30"/>
          <p:cNvCxnSpPr/>
          <p:nvPr/>
        </p:nvCxnSpPr>
        <p:spPr>
          <a:xfrm flipH="1" flipV="1">
            <a:off x="7639025" y="2632743"/>
            <a:ext cx="427078" cy="204513"/>
          </a:xfrm>
          <a:prstGeom prst="straightConnector1">
            <a:avLst/>
          </a:prstGeom>
          <a:ln w="41275">
            <a:solidFill>
              <a:schemeClr val="accent1">
                <a:shade val="95000"/>
                <a:satMod val="10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5791504" y="2328911"/>
            <a:ext cx="463189" cy="55262"/>
          </a:xfrm>
          <a:prstGeom prst="straightConnector1">
            <a:avLst/>
          </a:prstGeom>
          <a:ln w="41275">
            <a:solidFill>
              <a:schemeClr val="accent1">
                <a:shade val="95000"/>
                <a:satMod val="10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232341" y="2989858"/>
            <a:ext cx="0" cy="932089"/>
          </a:xfrm>
          <a:prstGeom prst="straightConnector1">
            <a:avLst/>
          </a:prstGeom>
          <a:ln w="41275">
            <a:solidFill>
              <a:schemeClr val="accent1">
                <a:shade val="95000"/>
                <a:satMod val="105000"/>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2696" y="3448025"/>
            <a:ext cx="785280" cy="369332"/>
          </a:xfrm>
          <a:prstGeom prst="rect">
            <a:avLst/>
          </a:prstGeom>
          <a:noFill/>
        </p:spPr>
        <p:txBody>
          <a:bodyPr wrap="none" rtlCol="0">
            <a:spAutoFit/>
          </a:bodyPr>
          <a:lstStyle/>
          <a:p>
            <a:r>
              <a:rPr lang="en-US" dirty="0" smtClean="0"/>
              <a:t>V</a:t>
            </a:r>
            <a:r>
              <a:rPr lang="en-US" sz="1400" dirty="0" smtClean="0"/>
              <a:t>S</a:t>
            </a:r>
            <a:r>
              <a:rPr lang="en-US" dirty="0" smtClean="0"/>
              <a:t>(</a:t>
            </a:r>
            <a:r>
              <a:rPr lang="en-US" dirty="0" err="1" smtClean="0"/>
              <a:t>z,x</a:t>
            </a:r>
            <a:r>
              <a:rPr lang="en-US" dirty="0" smtClean="0"/>
              <a:t>)</a:t>
            </a:r>
            <a:endParaRPr lang="en-US" dirty="0"/>
          </a:p>
        </p:txBody>
      </p:sp>
      <p:sp>
        <p:nvSpPr>
          <p:cNvPr id="38" name="TextBox 37"/>
          <p:cNvSpPr txBox="1"/>
          <p:nvPr/>
        </p:nvSpPr>
        <p:spPr>
          <a:xfrm>
            <a:off x="7698068" y="3448025"/>
            <a:ext cx="705642" cy="369332"/>
          </a:xfrm>
          <a:prstGeom prst="rect">
            <a:avLst/>
          </a:prstGeom>
          <a:noFill/>
        </p:spPr>
        <p:txBody>
          <a:bodyPr wrap="none" rtlCol="0">
            <a:spAutoFit/>
          </a:bodyPr>
          <a:lstStyle/>
          <a:p>
            <a:r>
              <a:rPr lang="en-US" dirty="0" smtClean="0"/>
              <a:t>D(</a:t>
            </a:r>
            <a:r>
              <a:rPr lang="en-US" dirty="0" err="1" smtClean="0"/>
              <a:t>t,x</a:t>
            </a:r>
            <a:r>
              <a:rPr lang="en-US" dirty="0" smtClean="0"/>
              <a:t>)</a:t>
            </a:r>
            <a:endParaRPr lang="en-US" dirty="0"/>
          </a:p>
        </p:txBody>
      </p:sp>
      <p:grpSp>
        <p:nvGrpSpPr>
          <p:cNvPr id="43" name="Group 42"/>
          <p:cNvGrpSpPr/>
          <p:nvPr/>
        </p:nvGrpSpPr>
        <p:grpSpPr>
          <a:xfrm>
            <a:off x="6103660" y="3849761"/>
            <a:ext cx="1540544" cy="447588"/>
            <a:chOff x="775604" y="2588751"/>
            <a:chExt cx="1540544" cy="447588"/>
          </a:xfrm>
        </p:grpSpPr>
        <p:sp>
          <p:nvSpPr>
            <p:cNvPr id="44" name="TextBox 43"/>
            <p:cNvSpPr txBox="1"/>
            <p:nvPr/>
          </p:nvSpPr>
          <p:spPr>
            <a:xfrm>
              <a:off x="856710" y="2595613"/>
              <a:ext cx="1459438" cy="369332"/>
            </a:xfrm>
            <a:prstGeom prst="rect">
              <a:avLst/>
            </a:prstGeom>
            <a:noFill/>
          </p:spPr>
          <p:txBody>
            <a:bodyPr wrap="none" rtlCol="0">
              <a:spAutoFit/>
            </a:bodyPr>
            <a:lstStyle/>
            <a:p>
              <a:r>
                <a:rPr lang="en-US" dirty="0" smtClean="0"/>
                <a:t>Filter / </a:t>
              </a:r>
              <a:r>
                <a:rPr lang="en-US" dirty="0" err="1" smtClean="0"/>
                <a:t>Decon</a:t>
              </a:r>
              <a:endParaRPr lang="en-US" dirty="0"/>
            </a:p>
          </p:txBody>
        </p:sp>
        <p:sp>
          <p:nvSpPr>
            <p:cNvPr id="45" name="Oval 44"/>
            <p:cNvSpPr/>
            <p:nvPr/>
          </p:nvSpPr>
          <p:spPr>
            <a:xfrm>
              <a:off x="775604" y="2588751"/>
              <a:ext cx="1540543" cy="4475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Arrow Connector 47"/>
          <p:cNvCxnSpPr/>
          <p:nvPr/>
        </p:nvCxnSpPr>
        <p:spPr>
          <a:xfrm>
            <a:off x="4618902" y="3025923"/>
            <a:ext cx="0" cy="922005"/>
          </a:xfrm>
          <a:prstGeom prst="straightConnector1">
            <a:avLst/>
          </a:prstGeom>
          <a:ln w="41275">
            <a:solidFill>
              <a:schemeClr val="accent1">
                <a:shade val="95000"/>
                <a:satMod val="105000"/>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690433" y="3239877"/>
            <a:ext cx="290464" cy="369332"/>
          </a:xfrm>
          <a:prstGeom prst="rect">
            <a:avLst/>
          </a:prstGeom>
          <a:noFill/>
        </p:spPr>
        <p:txBody>
          <a:bodyPr wrap="none" rtlCol="0">
            <a:spAutoFit/>
          </a:bodyPr>
          <a:lstStyle/>
          <a:p>
            <a:r>
              <a:rPr lang="en-US" dirty="0" smtClean="0"/>
              <a:t>F</a:t>
            </a:r>
            <a:endParaRPr lang="en-US" dirty="0"/>
          </a:p>
        </p:txBody>
      </p:sp>
      <p:sp>
        <p:nvSpPr>
          <p:cNvPr id="54" name="TextBox 53"/>
          <p:cNvSpPr txBox="1"/>
          <p:nvPr/>
        </p:nvSpPr>
        <p:spPr>
          <a:xfrm>
            <a:off x="3788969" y="3274405"/>
            <a:ext cx="415498" cy="369332"/>
          </a:xfrm>
          <a:prstGeom prst="rect">
            <a:avLst/>
          </a:prstGeom>
          <a:noFill/>
        </p:spPr>
        <p:txBody>
          <a:bodyPr wrap="none" rtlCol="0">
            <a:spAutoFit/>
          </a:bodyPr>
          <a:lstStyle/>
          <a:p>
            <a:r>
              <a:rPr lang="en-US" dirty="0" smtClean="0"/>
              <a:t>F</a:t>
            </a:r>
            <a:r>
              <a:rPr lang="en-US" baseline="30000" dirty="0" smtClean="0"/>
              <a:t>-1</a:t>
            </a:r>
            <a:endParaRPr lang="en-US" baseline="30000" dirty="0"/>
          </a:p>
        </p:txBody>
      </p:sp>
      <p:cxnSp>
        <p:nvCxnSpPr>
          <p:cNvPr id="55" name="Straight Arrow Connector 54"/>
          <p:cNvCxnSpPr/>
          <p:nvPr/>
        </p:nvCxnSpPr>
        <p:spPr>
          <a:xfrm flipH="1">
            <a:off x="5734815" y="4297349"/>
            <a:ext cx="449951" cy="118388"/>
          </a:xfrm>
          <a:prstGeom prst="straightConnector1">
            <a:avLst/>
          </a:prstGeom>
          <a:ln w="41275">
            <a:solidFill>
              <a:schemeClr val="accent1">
                <a:shade val="95000"/>
                <a:satMod val="105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38" idx="2"/>
          </p:cNvCxnSpPr>
          <p:nvPr/>
        </p:nvCxnSpPr>
        <p:spPr>
          <a:xfrm flipH="1">
            <a:off x="7699359" y="3817357"/>
            <a:ext cx="351530" cy="172085"/>
          </a:xfrm>
          <a:prstGeom prst="straightConnector1">
            <a:avLst/>
          </a:prstGeom>
          <a:ln w="41275">
            <a:solidFill>
              <a:schemeClr val="accent1">
                <a:shade val="95000"/>
                <a:satMod val="105000"/>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436306" y="3239876"/>
            <a:ext cx="1808951" cy="316092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00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P spid="25" grpId="0" animBg="1"/>
      <p:bldP spid="52" grpId="0"/>
      <p:bldP spid="54" grpId="0"/>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Haiti</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19</a:t>
            </a:fld>
            <a:endParaRPr lang="en-US" dirty="0"/>
          </a:p>
        </p:txBody>
      </p:sp>
      <p:sp>
        <p:nvSpPr>
          <p:cNvPr id="6" name="Text Box 87"/>
          <p:cNvSpPr txBox="1">
            <a:spLocks noChangeArrowheads="1"/>
          </p:cNvSpPr>
          <p:nvPr/>
        </p:nvSpPr>
        <p:spPr bwMode="auto">
          <a:xfrm>
            <a:off x="6511032" y="1386137"/>
            <a:ext cx="2632968" cy="313932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charset="0"/>
              </a:defRPr>
            </a:lvl1pPr>
            <a:lvl2pPr>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pPr eaLnBrk="1" hangingPunct="1"/>
            <a:r>
              <a:rPr kumimoji="0" lang="en-US" sz="1800" b="0" u="sng" dirty="0">
                <a:cs typeface="Arial" charset="0"/>
              </a:rPr>
              <a:t>Equipment</a:t>
            </a:r>
            <a:endParaRPr kumimoji="0" lang="en-US" sz="1800" b="0" dirty="0">
              <a:cs typeface="Arial" charset="0"/>
            </a:endParaRPr>
          </a:p>
          <a:p>
            <a:pPr eaLnBrk="1" hangingPunct="1"/>
            <a:endParaRPr kumimoji="0" lang="en-US" sz="1800" b="0" dirty="0">
              <a:cs typeface="Arial" charset="0"/>
            </a:endParaRPr>
          </a:p>
          <a:p>
            <a:pPr eaLnBrk="1" hangingPunct="1"/>
            <a:r>
              <a:rPr kumimoji="0" lang="en-US" sz="1800" b="0" dirty="0" smtClean="0">
                <a:cs typeface="Arial" charset="0"/>
              </a:rPr>
              <a:t>P-wave cable system</a:t>
            </a:r>
          </a:p>
          <a:p>
            <a:pPr eaLnBrk="1" hangingPunct="1"/>
            <a:endParaRPr kumimoji="0" lang="en-US" sz="1800" b="0" dirty="0" smtClean="0">
              <a:cs typeface="Arial" charset="0"/>
            </a:endParaRPr>
          </a:p>
          <a:p>
            <a:pPr eaLnBrk="1" hangingPunct="1"/>
            <a:r>
              <a:rPr kumimoji="0" lang="en-US" sz="1800" b="0" dirty="0" smtClean="0">
                <a:cs typeface="Arial" charset="0"/>
              </a:rPr>
              <a:t>119 </a:t>
            </a:r>
            <a:r>
              <a:rPr kumimoji="0" lang="en-US" sz="1800" b="0" dirty="0">
                <a:cs typeface="Arial" charset="0"/>
              </a:rPr>
              <a:t>g</a:t>
            </a:r>
            <a:r>
              <a:rPr kumimoji="0" lang="en-US" sz="1800" b="0" dirty="0" smtClean="0">
                <a:cs typeface="Arial" charset="0"/>
              </a:rPr>
              <a:t>eophones @5m </a:t>
            </a:r>
          </a:p>
          <a:p>
            <a:pPr marL="0" lvl="1"/>
            <a:r>
              <a:rPr kumimoji="0" lang="en-US" sz="1800" b="0" dirty="0">
                <a:cs typeface="Arial" charset="0"/>
              </a:rPr>
              <a:t>recorded @ ?</a:t>
            </a:r>
            <a:r>
              <a:rPr kumimoji="0" lang="en-US" sz="1800" b="0" dirty="0" err="1" smtClean="0">
                <a:cs typeface="Arial" charset="0"/>
              </a:rPr>
              <a:t>ms</a:t>
            </a:r>
            <a:endParaRPr kumimoji="0" lang="en-US" sz="1800" b="0" dirty="0">
              <a:cs typeface="Arial" charset="0"/>
            </a:endParaRPr>
          </a:p>
          <a:p>
            <a:pPr eaLnBrk="1" hangingPunct="1"/>
            <a:endParaRPr kumimoji="0" lang="en-US" sz="1800" b="0" dirty="0" smtClean="0">
              <a:cs typeface="Arial" charset="0"/>
            </a:endParaRPr>
          </a:p>
          <a:p>
            <a:pPr eaLnBrk="1" hangingPunct="1"/>
            <a:r>
              <a:rPr kumimoji="0" lang="en-US" sz="1800" b="0" dirty="0" smtClean="0">
                <a:cs typeface="Arial" charset="0"/>
              </a:rPr>
              <a:t>Source</a:t>
            </a:r>
            <a:endParaRPr kumimoji="0" lang="en-US" sz="1800" b="0" dirty="0">
              <a:cs typeface="Arial" charset="0"/>
            </a:endParaRPr>
          </a:p>
          <a:p>
            <a:pPr eaLnBrk="1" hangingPunct="1"/>
            <a:r>
              <a:rPr kumimoji="0" lang="en-US" sz="1800" b="0" dirty="0" smtClean="0">
                <a:cs typeface="Arial" charset="0"/>
              </a:rPr>
              <a:t>Hammer@5m</a:t>
            </a:r>
          </a:p>
          <a:p>
            <a:pPr eaLnBrk="1" hangingPunct="1"/>
            <a:endParaRPr kumimoji="0" lang="en-US" sz="1800" b="0" dirty="0">
              <a:cs typeface="Arial" charset="0"/>
            </a:endParaRPr>
          </a:p>
          <a:p>
            <a:pPr lvl="1" eaLnBrk="1" hangingPunct="1"/>
            <a:r>
              <a:rPr kumimoji="0" lang="en-US" sz="1800" b="0" dirty="0" smtClean="0">
                <a:cs typeface="Arial" charset="0"/>
              </a:rPr>
              <a:t> </a:t>
            </a:r>
            <a:endParaRPr kumimoji="0" lang="en-US" sz="1800" b="0" dirty="0">
              <a:cs typeface="Arial" charset="0"/>
            </a:endParaRPr>
          </a:p>
        </p:txBody>
      </p:sp>
      <p:grpSp>
        <p:nvGrpSpPr>
          <p:cNvPr id="15" name="Group 14"/>
          <p:cNvGrpSpPr/>
          <p:nvPr/>
        </p:nvGrpSpPr>
        <p:grpSpPr>
          <a:xfrm>
            <a:off x="372692" y="2170090"/>
            <a:ext cx="6204781" cy="4295293"/>
            <a:chOff x="730501" y="2289415"/>
            <a:chExt cx="6204781" cy="4295293"/>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01" y="2289415"/>
              <a:ext cx="6204781" cy="429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821857" y="5029040"/>
              <a:ext cx="0" cy="61751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814"/>
          <a:stretch/>
        </p:blipFill>
        <p:spPr bwMode="auto">
          <a:xfrm>
            <a:off x="652511" y="2391109"/>
            <a:ext cx="2811537" cy="137874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19350"/>
            <a:ext cx="2623929" cy="1250740"/>
          </a:xfrm>
          <a:prstGeom prst="rect">
            <a:avLst/>
          </a:prstGeom>
        </p:spPr>
      </p:pic>
      <p:sp>
        <p:nvSpPr>
          <p:cNvPr id="17" name="Rectangle 16"/>
          <p:cNvSpPr/>
          <p:nvPr/>
        </p:nvSpPr>
        <p:spPr>
          <a:xfrm>
            <a:off x="1192694" y="3212327"/>
            <a:ext cx="238539" cy="173313"/>
          </a:xfrm>
          <a:prstGeom prst="rect">
            <a:avLst/>
          </a:prstGeom>
          <a:noFill/>
          <a:ln w="349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flipV="1">
            <a:off x="1510748" y="1544720"/>
            <a:ext cx="1964334" cy="846389"/>
          </a:xfrm>
          <a:prstGeom prst="line">
            <a:avLst/>
          </a:prstGeom>
          <a:ln w="47625">
            <a:solidFill>
              <a:schemeClr val="accent1">
                <a:shade val="95000"/>
                <a:satMod val="10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88397" y="1544720"/>
            <a:ext cx="842836" cy="846389"/>
          </a:xfrm>
          <a:prstGeom prst="line">
            <a:avLst/>
          </a:prstGeom>
          <a:ln w="47625">
            <a:solidFill>
              <a:schemeClr val="accent1">
                <a:shade val="95000"/>
                <a:satMod val="105000"/>
                <a:alpha val="48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93628" y="3298983"/>
            <a:ext cx="1120820" cy="215444"/>
          </a:xfrm>
          <a:prstGeom prst="rect">
            <a:avLst/>
          </a:prstGeom>
          <a:noFill/>
        </p:spPr>
        <p:txBody>
          <a:bodyPr wrap="none" rtlCol="0">
            <a:spAutoFit/>
          </a:bodyPr>
          <a:lstStyle/>
          <a:p>
            <a:r>
              <a:rPr lang="en-US" sz="800" dirty="0" smtClean="0"/>
              <a:t>Jan 12, 2010 epicenter</a:t>
            </a:r>
            <a:endParaRPr lang="en-US" sz="800" dirty="0"/>
          </a:p>
        </p:txBody>
      </p:sp>
      <p:sp>
        <p:nvSpPr>
          <p:cNvPr id="28" name="TextBox 27"/>
          <p:cNvSpPr txBox="1"/>
          <p:nvPr/>
        </p:nvSpPr>
        <p:spPr>
          <a:xfrm>
            <a:off x="755983" y="2846056"/>
            <a:ext cx="683200" cy="215444"/>
          </a:xfrm>
          <a:prstGeom prst="rect">
            <a:avLst/>
          </a:prstGeom>
          <a:noFill/>
        </p:spPr>
        <p:txBody>
          <a:bodyPr wrap="none" rtlCol="0">
            <a:spAutoFit/>
          </a:bodyPr>
          <a:lstStyle/>
          <a:p>
            <a:r>
              <a:rPr lang="en-US" sz="800" dirty="0" smtClean="0"/>
              <a:t>Survey Area</a:t>
            </a:r>
            <a:endParaRPr lang="en-US" sz="800" dirty="0"/>
          </a:p>
        </p:txBody>
      </p:sp>
      <p:cxnSp>
        <p:nvCxnSpPr>
          <p:cNvPr id="29" name="Straight Connector 28"/>
          <p:cNvCxnSpPr>
            <a:stCxn id="28" idx="2"/>
          </p:cNvCxnSpPr>
          <p:nvPr/>
        </p:nvCxnSpPr>
        <p:spPr>
          <a:xfrm>
            <a:off x="1097583" y="3061500"/>
            <a:ext cx="214380" cy="1508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18883" y="4909714"/>
            <a:ext cx="0" cy="61751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173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Finding faults and anomalies</a:t>
            </a:r>
          </a:p>
          <a:p>
            <a:r>
              <a:rPr lang="en-US" dirty="0" smtClean="0"/>
              <a:t>Challenge of lateral heterogeneity</a:t>
            </a:r>
          </a:p>
          <a:p>
            <a:r>
              <a:rPr lang="en-US" dirty="0" smtClean="0"/>
              <a:t>Using ground-roll back-reflections</a:t>
            </a:r>
          </a:p>
          <a:p>
            <a:r>
              <a:rPr lang="en-US" dirty="0" smtClean="0"/>
              <a:t>3D and velocity updates</a:t>
            </a:r>
          </a:p>
          <a:p>
            <a:r>
              <a:rPr lang="en-US" dirty="0" smtClean="0"/>
              <a:t>Summary</a:t>
            </a:r>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a:t>
            </a:fld>
            <a:endParaRPr lang="en-US" dirty="0"/>
          </a:p>
        </p:txBody>
      </p:sp>
    </p:spTree>
    <p:extLst>
      <p:ext uri="{BB962C8B-B14F-4D97-AF65-F5344CB8AC3E}">
        <p14:creationId xmlns:p14="http://schemas.microsoft.com/office/powerpoint/2010/main" val="684209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Haiti</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20</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152525"/>
            <a:ext cx="871537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803082" y="983761"/>
            <a:ext cx="7919268" cy="49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572495" y="831928"/>
            <a:ext cx="8605563" cy="624528"/>
            <a:chOff x="572495" y="712663"/>
            <a:chExt cx="8605563" cy="624528"/>
          </a:xfrm>
        </p:grpSpPr>
        <p:sp>
          <p:nvSpPr>
            <p:cNvPr id="5" name="TextBox 4"/>
            <p:cNvSpPr txBox="1"/>
            <p:nvPr/>
          </p:nvSpPr>
          <p:spPr>
            <a:xfrm>
              <a:off x="8642334" y="967859"/>
              <a:ext cx="535724" cy="369332"/>
            </a:xfrm>
            <a:prstGeom prst="rect">
              <a:avLst/>
            </a:prstGeom>
            <a:noFill/>
          </p:spPr>
          <p:txBody>
            <a:bodyPr wrap="none" rtlCol="0">
              <a:spAutoFit/>
            </a:bodyPr>
            <a:lstStyle/>
            <a:p>
              <a:r>
                <a:rPr lang="en-US" dirty="0" smtClean="0"/>
                <a:t>600</a:t>
              </a:r>
              <a:endParaRPr lang="en-US" dirty="0"/>
            </a:p>
          </p:txBody>
        </p:sp>
        <p:sp>
          <p:nvSpPr>
            <p:cNvPr id="6" name="TextBox 5"/>
            <p:cNvSpPr txBox="1"/>
            <p:nvPr/>
          </p:nvSpPr>
          <p:spPr>
            <a:xfrm>
              <a:off x="572495" y="967859"/>
              <a:ext cx="301686" cy="369332"/>
            </a:xfrm>
            <a:prstGeom prst="rect">
              <a:avLst/>
            </a:prstGeom>
            <a:noFill/>
          </p:spPr>
          <p:txBody>
            <a:bodyPr wrap="none" rtlCol="0">
              <a:spAutoFit/>
            </a:bodyPr>
            <a:lstStyle/>
            <a:p>
              <a:r>
                <a:rPr lang="en-US" dirty="0" smtClean="0"/>
                <a:t>0</a:t>
              </a:r>
              <a:endParaRPr lang="en-US" dirty="0"/>
            </a:p>
          </p:txBody>
        </p:sp>
        <p:sp>
          <p:nvSpPr>
            <p:cNvPr id="7" name="TextBox 6"/>
            <p:cNvSpPr txBox="1"/>
            <p:nvPr/>
          </p:nvSpPr>
          <p:spPr>
            <a:xfrm>
              <a:off x="1733498" y="967859"/>
              <a:ext cx="535724" cy="369332"/>
            </a:xfrm>
            <a:prstGeom prst="rect">
              <a:avLst/>
            </a:prstGeom>
            <a:noFill/>
          </p:spPr>
          <p:txBody>
            <a:bodyPr wrap="none" rtlCol="0">
              <a:spAutoFit/>
            </a:bodyPr>
            <a:lstStyle/>
            <a:p>
              <a:r>
                <a:rPr lang="en-US" dirty="0" smtClean="0"/>
                <a:t>100</a:t>
              </a:r>
              <a:endParaRPr lang="en-US" dirty="0"/>
            </a:p>
          </p:txBody>
        </p:sp>
        <p:sp>
          <p:nvSpPr>
            <p:cNvPr id="8" name="TextBox 7"/>
            <p:cNvSpPr txBox="1"/>
            <p:nvPr/>
          </p:nvSpPr>
          <p:spPr>
            <a:xfrm>
              <a:off x="3150891" y="967859"/>
              <a:ext cx="535724" cy="369332"/>
            </a:xfrm>
            <a:prstGeom prst="rect">
              <a:avLst/>
            </a:prstGeom>
            <a:noFill/>
          </p:spPr>
          <p:txBody>
            <a:bodyPr wrap="none" rtlCol="0">
              <a:spAutoFit/>
            </a:bodyPr>
            <a:lstStyle/>
            <a:p>
              <a:r>
                <a:rPr lang="en-US" dirty="0" smtClean="0"/>
                <a:t>200</a:t>
              </a:r>
              <a:endParaRPr lang="en-US" dirty="0"/>
            </a:p>
          </p:txBody>
        </p:sp>
        <p:sp>
          <p:nvSpPr>
            <p:cNvPr id="9" name="TextBox 8"/>
            <p:cNvSpPr txBox="1"/>
            <p:nvPr/>
          </p:nvSpPr>
          <p:spPr>
            <a:xfrm>
              <a:off x="4560097" y="967859"/>
              <a:ext cx="535724" cy="369332"/>
            </a:xfrm>
            <a:prstGeom prst="rect">
              <a:avLst/>
            </a:prstGeom>
            <a:noFill/>
          </p:spPr>
          <p:txBody>
            <a:bodyPr wrap="none" rtlCol="0">
              <a:spAutoFit/>
            </a:bodyPr>
            <a:lstStyle/>
            <a:p>
              <a:r>
                <a:rPr lang="en-US" dirty="0" smtClean="0"/>
                <a:t>300</a:t>
              </a:r>
              <a:endParaRPr lang="en-US" dirty="0"/>
            </a:p>
          </p:txBody>
        </p:sp>
        <p:sp>
          <p:nvSpPr>
            <p:cNvPr id="10" name="TextBox 9"/>
            <p:cNvSpPr txBox="1"/>
            <p:nvPr/>
          </p:nvSpPr>
          <p:spPr>
            <a:xfrm>
              <a:off x="7176504" y="967859"/>
              <a:ext cx="535724" cy="369332"/>
            </a:xfrm>
            <a:prstGeom prst="rect">
              <a:avLst/>
            </a:prstGeom>
            <a:noFill/>
          </p:spPr>
          <p:txBody>
            <a:bodyPr wrap="none" rtlCol="0">
              <a:spAutoFit/>
            </a:bodyPr>
            <a:lstStyle/>
            <a:p>
              <a:r>
                <a:rPr lang="en-US" dirty="0" smtClean="0"/>
                <a:t>500</a:t>
              </a:r>
              <a:endParaRPr lang="en-US" dirty="0"/>
            </a:p>
          </p:txBody>
        </p:sp>
        <p:sp>
          <p:nvSpPr>
            <p:cNvPr id="11" name="TextBox 10"/>
            <p:cNvSpPr txBox="1"/>
            <p:nvPr/>
          </p:nvSpPr>
          <p:spPr>
            <a:xfrm>
              <a:off x="4585745" y="712663"/>
              <a:ext cx="510076" cy="369332"/>
            </a:xfrm>
            <a:prstGeom prst="rect">
              <a:avLst/>
            </a:prstGeom>
            <a:noFill/>
          </p:spPr>
          <p:txBody>
            <a:bodyPr wrap="none" rtlCol="0">
              <a:spAutoFit/>
            </a:bodyPr>
            <a:lstStyle/>
            <a:p>
              <a:r>
                <a:rPr lang="en-US" dirty="0" smtClean="0"/>
                <a:t>(m)</a:t>
              </a:r>
              <a:endParaRPr lang="en-US" dirty="0"/>
            </a:p>
          </p:txBody>
        </p:sp>
        <p:sp>
          <p:nvSpPr>
            <p:cNvPr id="12" name="TextBox 11"/>
            <p:cNvSpPr txBox="1"/>
            <p:nvPr/>
          </p:nvSpPr>
          <p:spPr>
            <a:xfrm>
              <a:off x="5921524" y="967859"/>
              <a:ext cx="535724" cy="369332"/>
            </a:xfrm>
            <a:prstGeom prst="rect">
              <a:avLst/>
            </a:prstGeom>
            <a:noFill/>
          </p:spPr>
          <p:txBody>
            <a:bodyPr wrap="none" rtlCol="0">
              <a:spAutoFit/>
            </a:bodyPr>
            <a:lstStyle/>
            <a:p>
              <a:r>
                <a:rPr lang="en-US" dirty="0" smtClean="0"/>
                <a:t>400</a:t>
              </a:r>
              <a:endParaRPr lang="en-US" dirty="0"/>
            </a:p>
          </p:txBody>
        </p:sp>
      </p:grpSp>
    </p:spTree>
    <p:extLst>
      <p:ext uri="{BB962C8B-B14F-4D97-AF65-F5344CB8AC3E}">
        <p14:creationId xmlns:p14="http://schemas.microsoft.com/office/powerpoint/2010/main" val="2679894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Haiti</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21</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152525"/>
            <a:ext cx="871537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042" t="11687" r="25206" b="26117"/>
          <a:stretch/>
        </p:blipFill>
        <p:spPr bwMode="auto">
          <a:xfrm>
            <a:off x="822960" y="2196933"/>
            <a:ext cx="7863840" cy="2649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22960" y="1543791"/>
            <a:ext cx="7863840" cy="653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2960" y="4846318"/>
            <a:ext cx="7863840" cy="7469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10312" y="1152525"/>
            <a:ext cx="8714232" cy="4553712"/>
          </a:xfrm>
          <a:prstGeom prst="rect">
            <a:avLst/>
          </a:prstGeom>
          <a:blipFill dpi="0" rotWithShape="1">
            <a:blip r:embed="rId4">
              <a:alphaModFix amt="3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3082" y="983761"/>
            <a:ext cx="7919268" cy="49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572495" y="831928"/>
            <a:ext cx="8605563" cy="624528"/>
            <a:chOff x="572495" y="712663"/>
            <a:chExt cx="8605563" cy="624528"/>
          </a:xfrm>
        </p:grpSpPr>
        <p:sp>
          <p:nvSpPr>
            <p:cNvPr id="11" name="TextBox 10"/>
            <p:cNvSpPr txBox="1"/>
            <p:nvPr/>
          </p:nvSpPr>
          <p:spPr>
            <a:xfrm>
              <a:off x="8642334" y="967859"/>
              <a:ext cx="535724" cy="369332"/>
            </a:xfrm>
            <a:prstGeom prst="rect">
              <a:avLst/>
            </a:prstGeom>
            <a:noFill/>
          </p:spPr>
          <p:txBody>
            <a:bodyPr wrap="none" rtlCol="0">
              <a:spAutoFit/>
            </a:bodyPr>
            <a:lstStyle/>
            <a:p>
              <a:r>
                <a:rPr lang="en-US" dirty="0" smtClean="0"/>
                <a:t>600</a:t>
              </a:r>
              <a:endParaRPr lang="en-US" dirty="0"/>
            </a:p>
          </p:txBody>
        </p:sp>
        <p:sp>
          <p:nvSpPr>
            <p:cNvPr id="12" name="TextBox 11"/>
            <p:cNvSpPr txBox="1"/>
            <p:nvPr/>
          </p:nvSpPr>
          <p:spPr>
            <a:xfrm>
              <a:off x="572495" y="967859"/>
              <a:ext cx="301686" cy="369332"/>
            </a:xfrm>
            <a:prstGeom prst="rect">
              <a:avLst/>
            </a:prstGeom>
            <a:noFill/>
          </p:spPr>
          <p:txBody>
            <a:bodyPr wrap="none" rtlCol="0">
              <a:spAutoFit/>
            </a:bodyPr>
            <a:lstStyle/>
            <a:p>
              <a:r>
                <a:rPr lang="en-US" dirty="0" smtClean="0"/>
                <a:t>0</a:t>
              </a:r>
              <a:endParaRPr lang="en-US" dirty="0"/>
            </a:p>
          </p:txBody>
        </p:sp>
        <p:sp>
          <p:nvSpPr>
            <p:cNvPr id="13" name="TextBox 12"/>
            <p:cNvSpPr txBox="1"/>
            <p:nvPr/>
          </p:nvSpPr>
          <p:spPr>
            <a:xfrm>
              <a:off x="1733498" y="967859"/>
              <a:ext cx="535724" cy="369332"/>
            </a:xfrm>
            <a:prstGeom prst="rect">
              <a:avLst/>
            </a:prstGeom>
            <a:noFill/>
          </p:spPr>
          <p:txBody>
            <a:bodyPr wrap="none" rtlCol="0">
              <a:spAutoFit/>
            </a:bodyPr>
            <a:lstStyle/>
            <a:p>
              <a:r>
                <a:rPr lang="en-US" dirty="0" smtClean="0"/>
                <a:t>100</a:t>
              </a:r>
              <a:endParaRPr lang="en-US" dirty="0"/>
            </a:p>
          </p:txBody>
        </p:sp>
        <p:sp>
          <p:nvSpPr>
            <p:cNvPr id="14" name="TextBox 13"/>
            <p:cNvSpPr txBox="1"/>
            <p:nvPr/>
          </p:nvSpPr>
          <p:spPr>
            <a:xfrm>
              <a:off x="3150891" y="967859"/>
              <a:ext cx="535724" cy="369332"/>
            </a:xfrm>
            <a:prstGeom prst="rect">
              <a:avLst/>
            </a:prstGeom>
            <a:noFill/>
          </p:spPr>
          <p:txBody>
            <a:bodyPr wrap="none" rtlCol="0">
              <a:spAutoFit/>
            </a:bodyPr>
            <a:lstStyle/>
            <a:p>
              <a:r>
                <a:rPr lang="en-US" dirty="0" smtClean="0"/>
                <a:t>200</a:t>
              </a:r>
              <a:endParaRPr lang="en-US" dirty="0"/>
            </a:p>
          </p:txBody>
        </p:sp>
        <p:sp>
          <p:nvSpPr>
            <p:cNvPr id="15" name="TextBox 14"/>
            <p:cNvSpPr txBox="1"/>
            <p:nvPr/>
          </p:nvSpPr>
          <p:spPr>
            <a:xfrm>
              <a:off x="4560097" y="967859"/>
              <a:ext cx="535724" cy="369332"/>
            </a:xfrm>
            <a:prstGeom prst="rect">
              <a:avLst/>
            </a:prstGeom>
            <a:noFill/>
          </p:spPr>
          <p:txBody>
            <a:bodyPr wrap="none" rtlCol="0">
              <a:spAutoFit/>
            </a:bodyPr>
            <a:lstStyle/>
            <a:p>
              <a:r>
                <a:rPr lang="en-US" dirty="0" smtClean="0"/>
                <a:t>300</a:t>
              </a:r>
              <a:endParaRPr lang="en-US" dirty="0"/>
            </a:p>
          </p:txBody>
        </p:sp>
        <p:sp>
          <p:nvSpPr>
            <p:cNvPr id="16" name="TextBox 15"/>
            <p:cNvSpPr txBox="1"/>
            <p:nvPr/>
          </p:nvSpPr>
          <p:spPr>
            <a:xfrm>
              <a:off x="7176504" y="967859"/>
              <a:ext cx="535724" cy="369332"/>
            </a:xfrm>
            <a:prstGeom prst="rect">
              <a:avLst/>
            </a:prstGeom>
            <a:noFill/>
          </p:spPr>
          <p:txBody>
            <a:bodyPr wrap="none" rtlCol="0">
              <a:spAutoFit/>
            </a:bodyPr>
            <a:lstStyle/>
            <a:p>
              <a:r>
                <a:rPr lang="en-US" dirty="0" smtClean="0"/>
                <a:t>500</a:t>
              </a:r>
              <a:endParaRPr lang="en-US" dirty="0"/>
            </a:p>
          </p:txBody>
        </p:sp>
        <p:sp>
          <p:nvSpPr>
            <p:cNvPr id="17" name="TextBox 16"/>
            <p:cNvSpPr txBox="1"/>
            <p:nvPr/>
          </p:nvSpPr>
          <p:spPr>
            <a:xfrm>
              <a:off x="4585745" y="712663"/>
              <a:ext cx="510076" cy="369332"/>
            </a:xfrm>
            <a:prstGeom prst="rect">
              <a:avLst/>
            </a:prstGeom>
            <a:noFill/>
          </p:spPr>
          <p:txBody>
            <a:bodyPr wrap="none" rtlCol="0">
              <a:spAutoFit/>
            </a:bodyPr>
            <a:lstStyle/>
            <a:p>
              <a:r>
                <a:rPr lang="en-US" dirty="0" smtClean="0"/>
                <a:t>(m)</a:t>
              </a:r>
              <a:endParaRPr lang="en-US" dirty="0"/>
            </a:p>
          </p:txBody>
        </p:sp>
        <p:sp>
          <p:nvSpPr>
            <p:cNvPr id="18" name="TextBox 17"/>
            <p:cNvSpPr txBox="1"/>
            <p:nvPr/>
          </p:nvSpPr>
          <p:spPr>
            <a:xfrm>
              <a:off x="5921524" y="967859"/>
              <a:ext cx="535724" cy="369332"/>
            </a:xfrm>
            <a:prstGeom prst="rect">
              <a:avLst/>
            </a:prstGeom>
            <a:noFill/>
          </p:spPr>
          <p:txBody>
            <a:bodyPr wrap="none" rtlCol="0">
              <a:spAutoFit/>
            </a:bodyPr>
            <a:lstStyle/>
            <a:p>
              <a:r>
                <a:rPr lang="en-US" dirty="0" smtClean="0"/>
                <a:t>400</a:t>
              </a:r>
              <a:endParaRPr lang="en-US" dirty="0"/>
            </a:p>
          </p:txBody>
        </p:sp>
      </p:grpSp>
    </p:spTree>
    <p:extLst>
      <p:ext uri="{BB962C8B-B14F-4D97-AF65-F5344CB8AC3E}">
        <p14:creationId xmlns:p14="http://schemas.microsoft.com/office/powerpoint/2010/main" val="1119504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wave reflection</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22</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81" y="2306045"/>
            <a:ext cx="7677078" cy="26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p:cNvSpPr txBox="1"/>
              <p:nvPr/>
            </p:nvSpPr>
            <p:spPr>
              <a:xfrm>
                <a:off x="3471000" y="5398325"/>
                <a:ext cx="233144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𝑅</m:t>
                      </m:r>
                      <m:r>
                        <a:rPr lang="en-US" sz="2800" i="1" smtClean="0">
                          <a:latin typeface="Cambria Math"/>
                        </a:rPr>
                        <m:t>(</m:t>
                      </m:r>
                      <m:r>
                        <a:rPr lang="en-US" sz="2800" b="0" i="1" smtClean="0">
                          <a:latin typeface="Cambria Math"/>
                        </a:rPr>
                        <m:t>𝑓</m:t>
                      </m:r>
                      <m:r>
                        <a:rPr lang="en-US" sz="2800" b="0" i="1" smtClean="0">
                          <a:latin typeface="Cambria Math"/>
                        </a:rPr>
                        <m:t>)</m:t>
                      </m:r>
                    </m:oMath>
                  </m:oMathPara>
                </a14:m>
                <a:endParaRPr lang="en-US"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3471000" y="5398325"/>
                <a:ext cx="2331440" cy="523220"/>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06710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heterogeneity</a:t>
            </a:r>
            <a:endParaRPr lang="en-US" dirty="0"/>
          </a:p>
        </p:txBody>
      </p:sp>
      <p:sp>
        <p:nvSpPr>
          <p:cNvPr id="3" name="Content Placeholder 2"/>
          <p:cNvSpPr>
            <a:spLocks noGrp="1"/>
          </p:cNvSpPr>
          <p:nvPr>
            <p:ph idx="1"/>
          </p:nvPr>
        </p:nvSpPr>
        <p:spPr/>
        <p:txBody>
          <a:bodyPr/>
          <a:lstStyle/>
          <a:p>
            <a:r>
              <a:rPr lang="en-US" dirty="0" smtClean="0"/>
              <a:t>Process dispersion curves within “windows” of total lateral extent</a:t>
            </a:r>
          </a:p>
          <a:p>
            <a:r>
              <a:rPr lang="en-US" dirty="0" smtClean="0"/>
              <a:t>Invert at each spatial location</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23</a:t>
            </a:fld>
            <a:endParaRPr lang="en-US" dirty="0"/>
          </a:p>
        </p:txBody>
      </p:sp>
      <p:sp>
        <p:nvSpPr>
          <p:cNvPr id="6" name="Rectangle 5"/>
          <p:cNvSpPr/>
          <p:nvPr/>
        </p:nvSpPr>
        <p:spPr>
          <a:xfrm>
            <a:off x="1365663" y="3823855"/>
            <a:ext cx="6709558" cy="2232560"/>
          </a:xfrm>
          <a:prstGeom prst="rect">
            <a:avLst/>
          </a:prstGeom>
          <a:gradFill>
            <a:gsLst>
              <a:gs pos="0">
                <a:srgbClr val="000082"/>
              </a:gs>
              <a:gs pos="30000">
                <a:srgbClr val="66008F"/>
              </a:gs>
              <a:gs pos="64999">
                <a:srgbClr val="BA0066"/>
              </a:gs>
              <a:gs pos="89999">
                <a:srgbClr val="FF0000"/>
              </a:gs>
              <a:gs pos="100000">
                <a:srgbClr val="FF8200"/>
              </a:gs>
            </a:gsLst>
            <a:lin ang="138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3777" y="3503221"/>
            <a:ext cx="1745672" cy="5106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46613" y="3485408"/>
            <a:ext cx="1745672" cy="5106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19450" y="3503220"/>
            <a:ext cx="1745672" cy="5106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08118" y="3485408"/>
            <a:ext cx="1745672" cy="5106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80954" y="3467595"/>
            <a:ext cx="1745672" cy="5106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53791" y="3485407"/>
            <a:ext cx="1745672" cy="5106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34541" y="3467596"/>
            <a:ext cx="1745672" cy="5106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07377" y="3449783"/>
            <a:ext cx="1745672" cy="5106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872867" y="3276526"/>
            <a:ext cx="1440764" cy="1393109"/>
            <a:chOff x="5824877" y="3366423"/>
            <a:chExt cx="1440764" cy="1393109"/>
          </a:xfrm>
        </p:grpSpPr>
        <p:cxnSp>
          <p:nvCxnSpPr>
            <p:cNvPr id="16" name="Straight Arrow Connector 15"/>
            <p:cNvCxnSpPr/>
            <p:nvPr/>
          </p:nvCxnSpPr>
          <p:spPr>
            <a:xfrm>
              <a:off x="6113739" y="3762503"/>
              <a:ext cx="115190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13739" y="3762503"/>
              <a:ext cx="0" cy="9970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18604" y="3366423"/>
              <a:ext cx="288862" cy="369332"/>
            </a:xfrm>
            <a:prstGeom prst="rect">
              <a:avLst/>
            </a:prstGeom>
            <a:noFill/>
          </p:spPr>
          <p:txBody>
            <a:bodyPr wrap="none" rtlCol="0">
              <a:spAutoFit/>
            </a:bodyPr>
            <a:lstStyle/>
            <a:p>
              <a:r>
                <a:rPr lang="en-US" dirty="0" smtClean="0"/>
                <a:t>x</a:t>
              </a:r>
              <a:endParaRPr lang="en-US" dirty="0"/>
            </a:p>
          </p:txBody>
        </p:sp>
        <p:sp>
          <p:nvSpPr>
            <p:cNvPr id="19" name="TextBox 18"/>
            <p:cNvSpPr txBox="1"/>
            <p:nvPr/>
          </p:nvSpPr>
          <p:spPr>
            <a:xfrm>
              <a:off x="5824877" y="3973081"/>
              <a:ext cx="276038" cy="369332"/>
            </a:xfrm>
            <a:prstGeom prst="rect">
              <a:avLst/>
            </a:prstGeom>
            <a:noFill/>
          </p:spPr>
          <p:txBody>
            <a:bodyPr wrap="none" rtlCol="0">
              <a:spAutoFit/>
            </a:bodyPr>
            <a:lstStyle/>
            <a:p>
              <a:r>
                <a:rPr lang="en-US" dirty="0" smtClean="0"/>
                <a:t>z</a:t>
              </a:r>
              <a:endParaRPr lang="en-US" dirty="0"/>
            </a:p>
          </p:txBody>
        </p:sp>
      </p:grpSp>
      <p:cxnSp>
        <p:nvCxnSpPr>
          <p:cNvPr id="15" name="Straight Connector 14"/>
          <p:cNvCxnSpPr>
            <a:stCxn id="7" idx="2"/>
          </p:cNvCxnSpPr>
          <p:nvPr/>
        </p:nvCxnSpPr>
        <p:spPr>
          <a:xfrm>
            <a:off x="1846613" y="4013860"/>
            <a:ext cx="0" cy="1973472"/>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22686" y="4013860"/>
            <a:ext cx="0" cy="1973472"/>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12783" y="4013860"/>
            <a:ext cx="0" cy="1973472"/>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80954" y="4013860"/>
            <a:ext cx="0" cy="1973472"/>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53790" y="4013859"/>
            <a:ext cx="0" cy="1973472"/>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38428" y="4013859"/>
            <a:ext cx="0" cy="1973472"/>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107377" y="3996047"/>
            <a:ext cx="0" cy="1973472"/>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980213" y="3996047"/>
            <a:ext cx="0" cy="1973472"/>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65600" y="3723591"/>
            <a:ext cx="6609621" cy="17137"/>
          </a:xfrm>
          <a:prstGeom prst="line">
            <a:avLst/>
          </a:prstGeom>
          <a:ln w="825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34" name="Explosion 1 33"/>
          <p:cNvSpPr/>
          <p:nvPr/>
        </p:nvSpPr>
        <p:spPr>
          <a:xfrm>
            <a:off x="1747340" y="3590802"/>
            <a:ext cx="228600" cy="2286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1 34"/>
          <p:cNvSpPr/>
          <p:nvPr/>
        </p:nvSpPr>
        <p:spPr>
          <a:xfrm>
            <a:off x="2608386" y="3590802"/>
            <a:ext cx="228600" cy="2286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1 35"/>
          <p:cNvSpPr/>
          <p:nvPr/>
        </p:nvSpPr>
        <p:spPr>
          <a:xfrm>
            <a:off x="3489776" y="3595255"/>
            <a:ext cx="228600" cy="2286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1 36"/>
          <p:cNvSpPr/>
          <p:nvPr/>
        </p:nvSpPr>
        <p:spPr>
          <a:xfrm>
            <a:off x="4350822" y="3595255"/>
            <a:ext cx="228600" cy="2286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1 37"/>
          <p:cNvSpPr/>
          <p:nvPr/>
        </p:nvSpPr>
        <p:spPr>
          <a:xfrm>
            <a:off x="5251280" y="3595255"/>
            <a:ext cx="228600" cy="2286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xplosion 1 38"/>
          <p:cNvSpPr/>
          <p:nvPr/>
        </p:nvSpPr>
        <p:spPr>
          <a:xfrm>
            <a:off x="6112326" y="3595255"/>
            <a:ext cx="228600" cy="2286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1 39"/>
          <p:cNvSpPr/>
          <p:nvPr/>
        </p:nvSpPr>
        <p:spPr>
          <a:xfrm>
            <a:off x="6985575" y="3581401"/>
            <a:ext cx="228600" cy="2286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1 40"/>
          <p:cNvSpPr/>
          <p:nvPr/>
        </p:nvSpPr>
        <p:spPr>
          <a:xfrm>
            <a:off x="7846621" y="3581401"/>
            <a:ext cx="228600" cy="2286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120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140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180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2883"/>
            <a:ext cx="9144000" cy="6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952" y="2130552"/>
            <a:ext cx="4826213" cy="3637491"/>
          </a:xfrm>
          <a:prstGeom prst="rect">
            <a:avLst/>
          </a:prstGeom>
        </p:spPr>
      </p:pic>
      <p:pic>
        <p:nvPicPr>
          <p:cNvPr id="8"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86221" y="462112"/>
            <a:ext cx="3914837" cy="1549408"/>
          </a:xfrm>
        </p:spPr>
      </p:pic>
      <p:cxnSp>
        <p:nvCxnSpPr>
          <p:cNvPr id="9" name="Straight Connector 8"/>
          <p:cNvCxnSpPr/>
          <p:nvPr/>
        </p:nvCxnSpPr>
        <p:spPr>
          <a:xfrm flipH="1">
            <a:off x="4547433" y="500212"/>
            <a:ext cx="420626" cy="0"/>
          </a:xfrm>
          <a:prstGeom prst="line">
            <a:avLst/>
          </a:prstGeom>
          <a:ln w="2222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0" name="Explosion 1 9"/>
          <p:cNvSpPr/>
          <p:nvPr/>
        </p:nvSpPr>
        <p:spPr>
          <a:xfrm>
            <a:off x="4642527" y="462112"/>
            <a:ext cx="76200" cy="762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1 11"/>
          <p:cNvSpPr/>
          <p:nvPr/>
        </p:nvSpPr>
        <p:spPr>
          <a:xfrm>
            <a:off x="4319633" y="462112"/>
            <a:ext cx="76200" cy="762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4951747" y="462112"/>
            <a:ext cx="76200" cy="76200"/>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544" b="-4544"/>
          <a:stretch/>
        </p:blipFill>
        <p:spPr>
          <a:xfrm>
            <a:off x="600539" y="2194560"/>
            <a:ext cx="3417570" cy="4513421"/>
          </a:xfrm>
          <a:prstGeom prst="rect">
            <a:avLst/>
          </a:prstGeom>
        </p:spPr>
      </p:pic>
      <p:grpSp>
        <p:nvGrpSpPr>
          <p:cNvPr id="24" name="Group 23"/>
          <p:cNvGrpSpPr/>
          <p:nvPr/>
        </p:nvGrpSpPr>
        <p:grpSpPr>
          <a:xfrm>
            <a:off x="137624" y="2596787"/>
            <a:ext cx="4343400" cy="2712417"/>
            <a:chOff x="137624" y="2596787"/>
            <a:chExt cx="4343400" cy="271241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3507" b="-13507"/>
            <a:stretch/>
          </p:blipFill>
          <p:spPr>
            <a:xfrm>
              <a:off x="137624" y="2596787"/>
              <a:ext cx="4343400" cy="241935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37624" y="4685694"/>
                  <a:ext cx="4343399" cy="623510"/>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a:fld id="{A40321CB-4FE3-4243-A9F9-C7D6480B9884}" type="mathplaceholder">
                          <a:rPr lang="en-US" i="1" smtClean="0">
                            <a:latin typeface="Cambria Math"/>
                          </a:rPr>
                          <a:t>Type equation here.</a:t>
                        </a:fld>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37624" y="4685694"/>
                  <a:ext cx="4343399" cy="623510"/>
                </a:xfrm>
                <a:prstGeom prst="rect">
                  <a:avLst/>
                </a:prstGeom>
                <a:blipFill rotWithShape="1">
                  <a:blip r:embed="rId6"/>
                  <a:stretch>
                    <a:fillRect/>
                  </a:stretch>
                </a:blipFill>
                <a:ln w="6350">
                  <a:solidFill>
                    <a:schemeClr val="bg1">
                      <a:lumMod val="75000"/>
                    </a:schemeClr>
                  </a:solidFill>
                </a:ln>
              </p:spPr>
              <p:txBody>
                <a:bodyPr/>
                <a:lstStyle/>
                <a:p>
                  <a:r>
                    <a:rPr lang="en-US">
                      <a:noFill/>
                    </a:rPr>
                    <a:t> </a:t>
                  </a:r>
                </a:p>
              </p:txBody>
            </p:sp>
          </mc:Fallback>
        </mc:AlternateContent>
        <p:sp>
          <p:nvSpPr>
            <p:cNvPr id="6" name="TextBox 5"/>
            <p:cNvSpPr txBox="1"/>
            <p:nvPr/>
          </p:nvSpPr>
          <p:spPr>
            <a:xfrm>
              <a:off x="1121133" y="4670659"/>
              <a:ext cx="418704" cy="369332"/>
            </a:xfrm>
            <a:prstGeom prst="rect">
              <a:avLst/>
            </a:prstGeom>
            <a:noFill/>
          </p:spPr>
          <p:txBody>
            <a:bodyPr wrap="none" rtlCol="0">
              <a:spAutoFit/>
            </a:bodyPr>
            <a:lstStyle/>
            <a:p>
              <a:r>
                <a:rPr lang="en-US" dirty="0" smtClean="0"/>
                <a:t>20</a:t>
              </a:r>
              <a:endParaRPr lang="en-US" dirty="0"/>
            </a:p>
          </p:txBody>
        </p:sp>
        <p:sp>
          <p:nvSpPr>
            <p:cNvPr id="13" name="TextBox 12"/>
            <p:cNvSpPr txBox="1"/>
            <p:nvPr/>
          </p:nvSpPr>
          <p:spPr>
            <a:xfrm>
              <a:off x="1819058" y="4670659"/>
              <a:ext cx="418704" cy="369332"/>
            </a:xfrm>
            <a:prstGeom prst="rect">
              <a:avLst/>
            </a:prstGeom>
            <a:noFill/>
          </p:spPr>
          <p:txBody>
            <a:bodyPr wrap="none" rtlCol="0">
              <a:spAutoFit/>
            </a:bodyPr>
            <a:lstStyle/>
            <a:p>
              <a:r>
                <a:rPr lang="en-US" dirty="0" smtClean="0"/>
                <a:t>10</a:t>
              </a:r>
              <a:endParaRPr lang="en-US" dirty="0"/>
            </a:p>
          </p:txBody>
        </p:sp>
        <p:sp>
          <p:nvSpPr>
            <p:cNvPr id="16" name="TextBox 15"/>
            <p:cNvSpPr txBox="1"/>
            <p:nvPr/>
          </p:nvSpPr>
          <p:spPr>
            <a:xfrm>
              <a:off x="2551903" y="4670659"/>
              <a:ext cx="476412" cy="369332"/>
            </a:xfrm>
            <a:prstGeom prst="rect">
              <a:avLst/>
            </a:prstGeom>
            <a:noFill/>
          </p:spPr>
          <p:txBody>
            <a:bodyPr wrap="none" rtlCol="0">
              <a:spAutoFit/>
            </a:bodyPr>
            <a:lstStyle/>
            <a:p>
              <a:r>
                <a:rPr lang="en-US" dirty="0" smtClean="0"/>
                <a:t>6.7</a:t>
              </a:r>
              <a:endParaRPr lang="en-US" dirty="0"/>
            </a:p>
          </p:txBody>
        </p:sp>
        <p:grpSp>
          <p:nvGrpSpPr>
            <p:cNvPr id="21" name="Group 20"/>
            <p:cNvGrpSpPr/>
            <p:nvPr/>
          </p:nvGrpSpPr>
          <p:grpSpPr>
            <a:xfrm>
              <a:off x="1677223" y="4939872"/>
              <a:ext cx="1716570" cy="369332"/>
              <a:chOff x="1812390" y="5051186"/>
              <a:chExt cx="1716570" cy="369332"/>
            </a:xfrm>
          </p:grpSpPr>
          <p:sp>
            <p:nvSpPr>
              <p:cNvPr id="11" name="TextBox 10"/>
              <p:cNvSpPr txBox="1"/>
              <p:nvPr/>
            </p:nvSpPr>
            <p:spPr>
              <a:xfrm>
                <a:off x="1995783" y="5051186"/>
                <a:ext cx="1533177" cy="369332"/>
              </a:xfrm>
              <a:prstGeom prst="rect">
                <a:avLst/>
              </a:prstGeom>
              <a:noFill/>
            </p:spPr>
            <p:txBody>
              <a:bodyPr wrap="none" rtlCol="0">
                <a:spAutoFit/>
              </a:bodyPr>
              <a:lstStyle/>
              <a:p>
                <a:r>
                  <a:rPr lang="en-US" dirty="0" smtClean="0"/>
                  <a:t>(m) @200 m/s</a:t>
                </a: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1812390" y="5051186"/>
                    <a:ext cx="361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𝜆</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812390" y="5051186"/>
                    <a:ext cx="361766" cy="369332"/>
                  </a:xfrm>
                  <a:prstGeom prst="rect">
                    <a:avLst/>
                  </a:prstGeom>
                  <a:blipFill rotWithShape="1">
                    <a:blip r:embed="rId7"/>
                    <a:stretch>
                      <a:fillRect/>
                    </a:stretch>
                  </a:blipFill>
                </p:spPr>
                <p:txBody>
                  <a:bodyPr/>
                  <a:lstStyle/>
                  <a:p>
                    <a:r>
                      <a:rPr lang="en-US">
                        <a:noFill/>
                      </a:rPr>
                      <a:t> </a:t>
                    </a:r>
                  </a:p>
                </p:txBody>
              </p:sp>
            </mc:Fallback>
          </mc:AlternateContent>
        </p:grpSp>
        <p:cxnSp>
          <p:nvCxnSpPr>
            <p:cNvPr id="19" name="Straight Connector 18"/>
            <p:cNvCxnSpPr/>
            <p:nvPr/>
          </p:nvCxnSpPr>
          <p:spPr>
            <a:xfrm flipV="1">
              <a:off x="1330485" y="4685694"/>
              <a:ext cx="0" cy="9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054891" y="4694972"/>
              <a:ext cx="0" cy="9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763085" y="4685694"/>
              <a:ext cx="0" cy="95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778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25</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75" y="2417763"/>
            <a:ext cx="6443663"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616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26</a:t>
            </a:fld>
            <a:endParaRPr lang="en-US" dirty="0"/>
          </a:p>
        </p:txBody>
      </p:sp>
      <p:pic>
        <p:nvPicPr>
          <p:cNvPr id="5" name="Picture 4"/>
          <p:cNvPicPr>
            <a:picLocks/>
          </p:cNvPicPr>
          <p:nvPr/>
        </p:nvPicPr>
        <p:blipFill rotWithShape="1">
          <a:blip r:embed="rId2">
            <a:extLst>
              <a:ext uri="{28A0092B-C50C-407E-A947-70E740481C1C}">
                <a14:useLocalDpi xmlns:a14="http://schemas.microsoft.com/office/drawing/2010/main" val="0"/>
              </a:ext>
            </a:extLst>
          </a:blip>
          <a:srcRect b="50000"/>
          <a:stretch/>
        </p:blipFill>
        <p:spPr>
          <a:xfrm>
            <a:off x="557151" y="1939003"/>
            <a:ext cx="3017520" cy="2468880"/>
          </a:xfrm>
          <a:prstGeom prst="rect">
            <a:avLst/>
          </a:prstGeom>
        </p:spPr>
      </p:pic>
      <p:pic>
        <p:nvPicPr>
          <p:cNvPr id="6" name="Picture 5"/>
          <p:cNvPicPr>
            <a:picLocks/>
          </p:cNvPicPr>
          <p:nvPr/>
        </p:nvPicPr>
        <p:blipFill rotWithShape="1">
          <a:blip r:embed="rId3">
            <a:extLst>
              <a:ext uri="{28A0092B-C50C-407E-A947-70E740481C1C}">
                <a14:useLocalDpi xmlns:a14="http://schemas.microsoft.com/office/drawing/2010/main" val="0"/>
              </a:ext>
            </a:extLst>
          </a:blip>
          <a:srcRect b="49875"/>
          <a:stretch/>
        </p:blipFill>
        <p:spPr>
          <a:xfrm>
            <a:off x="1732456" y="4047236"/>
            <a:ext cx="2999238" cy="2468880"/>
          </a:xfrm>
          <a:prstGeom prst="rect">
            <a:avLst/>
          </a:prstGeom>
        </p:spPr>
      </p:pic>
      <p:sp>
        <p:nvSpPr>
          <p:cNvPr id="10" name="TextBox 9"/>
          <p:cNvSpPr txBox="1"/>
          <p:nvPr/>
        </p:nvSpPr>
        <p:spPr>
          <a:xfrm>
            <a:off x="5285489" y="4054148"/>
            <a:ext cx="242374" cy="230832"/>
          </a:xfrm>
          <a:prstGeom prst="rect">
            <a:avLst/>
          </a:prstGeom>
          <a:noFill/>
        </p:spPr>
        <p:txBody>
          <a:bodyPr wrap="none" rtlCol="0">
            <a:spAutoFit/>
          </a:bodyPr>
          <a:lstStyle/>
          <a:p>
            <a:r>
              <a:rPr lang="en-US" sz="900" dirty="0" smtClean="0"/>
              <a:t>0</a:t>
            </a:r>
            <a:endParaRPr lang="en-US" sz="900" dirty="0"/>
          </a:p>
        </p:txBody>
      </p:sp>
      <p:sp>
        <p:nvSpPr>
          <p:cNvPr id="11" name="TextBox 10"/>
          <p:cNvSpPr txBox="1"/>
          <p:nvPr/>
        </p:nvSpPr>
        <p:spPr>
          <a:xfrm>
            <a:off x="7459671" y="4047236"/>
            <a:ext cx="357790" cy="230832"/>
          </a:xfrm>
          <a:prstGeom prst="rect">
            <a:avLst/>
          </a:prstGeom>
          <a:noFill/>
        </p:spPr>
        <p:txBody>
          <a:bodyPr wrap="none" rtlCol="0">
            <a:spAutoFit/>
          </a:bodyPr>
          <a:lstStyle/>
          <a:p>
            <a:r>
              <a:rPr lang="en-US" sz="900" dirty="0" smtClean="0"/>
              <a:t>200</a:t>
            </a:r>
            <a:endParaRPr lang="en-US" sz="900" dirty="0"/>
          </a:p>
        </p:txBody>
      </p:sp>
      <p:sp>
        <p:nvSpPr>
          <p:cNvPr id="12" name="TextBox 11"/>
          <p:cNvSpPr txBox="1"/>
          <p:nvPr/>
        </p:nvSpPr>
        <p:spPr>
          <a:xfrm>
            <a:off x="6325436" y="4046709"/>
            <a:ext cx="516488" cy="230832"/>
          </a:xfrm>
          <a:prstGeom prst="rect">
            <a:avLst/>
          </a:prstGeom>
          <a:noFill/>
        </p:spPr>
        <p:txBody>
          <a:bodyPr wrap="none" rtlCol="0">
            <a:spAutoFit/>
          </a:bodyPr>
          <a:lstStyle/>
          <a:p>
            <a:r>
              <a:rPr lang="en-US" sz="900" dirty="0" smtClean="0"/>
              <a:t>meters</a:t>
            </a:r>
            <a:endParaRPr lang="en-US" sz="900" dirty="0"/>
          </a:p>
        </p:txBody>
      </p:sp>
      <p:sp>
        <p:nvSpPr>
          <p:cNvPr id="13" name="TextBox 12"/>
          <p:cNvSpPr txBox="1"/>
          <p:nvPr/>
        </p:nvSpPr>
        <p:spPr>
          <a:xfrm>
            <a:off x="5111824" y="1962852"/>
            <a:ext cx="242374" cy="230832"/>
          </a:xfrm>
          <a:prstGeom prst="rect">
            <a:avLst/>
          </a:prstGeom>
          <a:solidFill>
            <a:schemeClr val="bg1"/>
          </a:solidFill>
        </p:spPr>
        <p:txBody>
          <a:bodyPr wrap="none" rtlCol="0">
            <a:spAutoFit/>
          </a:bodyPr>
          <a:lstStyle/>
          <a:p>
            <a:r>
              <a:rPr lang="en-US" sz="900" dirty="0" smtClean="0"/>
              <a:t>0</a:t>
            </a:r>
            <a:endParaRPr lang="en-US" sz="900" dirty="0"/>
          </a:p>
        </p:txBody>
      </p:sp>
      <p:sp>
        <p:nvSpPr>
          <p:cNvPr id="14" name="TextBox 13"/>
          <p:cNvSpPr txBox="1"/>
          <p:nvPr/>
        </p:nvSpPr>
        <p:spPr>
          <a:xfrm rot="16200000">
            <a:off x="4716500" y="2914578"/>
            <a:ext cx="562975" cy="230832"/>
          </a:xfrm>
          <a:prstGeom prst="rect">
            <a:avLst/>
          </a:prstGeom>
          <a:noFill/>
        </p:spPr>
        <p:txBody>
          <a:bodyPr wrap="none" rtlCol="0">
            <a:spAutoFit/>
          </a:bodyPr>
          <a:lstStyle/>
          <a:p>
            <a:r>
              <a:rPr lang="en-US" sz="900" dirty="0" smtClean="0"/>
              <a:t>seconds</a:t>
            </a:r>
            <a:endParaRPr lang="en-US" sz="900" dirty="0"/>
          </a:p>
        </p:txBody>
      </p:sp>
      <p:sp>
        <p:nvSpPr>
          <p:cNvPr id="15" name="TextBox 14"/>
          <p:cNvSpPr txBox="1"/>
          <p:nvPr/>
        </p:nvSpPr>
        <p:spPr>
          <a:xfrm>
            <a:off x="5077740" y="3576754"/>
            <a:ext cx="328936" cy="507831"/>
          </a:xfrm>
          <a:prstGeom prst="rect">
            <a:avLst/>
          </a:prstGeom>
          <a:solidFill>
            <a:schemeClr val="bg1"/>
          </a:solidFill>
        </p:spPr>
        <p:txBody>
          <a:bodyPr wrap="none" rtlCol="0">
            <a:spAutoFit/>
          </a:bodyPr>
          <a:lstStyle/>
          <a:p>
            <a:endParaRPr lang="en-US" dirty="0" smtClean="0"/>
          </a:p>
          <a:p>
            <a:r>
              <a:rPr lang="en-US" sz="900" dirty="0" smtClean="0"/>
              <a:t>1.6</a:t>
            </a:r>
            <a:endParaRPr lang="en-US" sz="900" dirty="0"/>
          </a:p>
        </p:txBody>
      </p:sp>
      <p:sp>
        <p:nvSpPr>
          <p:cNvPr id="16" name="TextBox 15"/>
          <p:cNvSpPr txBox="1"/>
          <p:nvPr/>
        </p:nvSpPr>
        <p:spPr>
          <a:xfrm>
            <a:off x="5058925" y="2914579"/>
            <a:ext cx="328936" cy="230832"/>
          </a:xfrm>
          <a:prstGeom prst="rect">
            <a:avLst/>
          </a:prstGeom>
          <a:solidFill>
            <a:schemeClr val="bg1"/>
          </a:solidFill>
        </p:spPr>
        <p:txBody>
          <a:bodyPr wrap="none" rtlCol="0">
            <a:spAutoFit/>
          </a:bodyPr>
          <a:lstStyle/>
          <a:p>
            <a:r>
              <a:rPr lang="en-US" sz="900" dirty="0" smtClean="0"/>
              <a:t>0.8</a:t>
            </a:r>
            <a:endParaRPr lang="en-US" sz="900" dirty="0"/>
          </a:p>
        </p:txBody>
      </p:sp>
      <p:pic>
        <p:nvPicPr>
          <p:cNvPr id="7" name="Picture 6"/>
          <p:cNvPicPr>
            <a:picLocks/>
          </p:cNvPicPr>
          <p:nvPr/>
        </p:nvPicPr>
        <p:blipFill rotWithShape="1">
          <a:blip r:embed="rId4">
            <a:extLst>
              <a:ext uri="{28A0092B-C50C-407E-A947-70E740481C1C}">
                <a14:useLocalDpi xmlns:a14="http://schemas.microsoft.com/office/drawing/2010/main" val="0"/>
              </a:ext>
            </a:extLst>
          </a:blip>
          <a:srcRect l="11970" r="5712" b="49875"/>
          <a:stretch/>
        </p:blipFill>
        <p:spPr>
          <a:xfrm>
            <a:off x="5349240" y="1585268"/>
            <a:ext cx="2468880" cy="2468880"/>
          </a:xfrm>
          <a:prstGeom prst="rect">
            <a:avLst/>
          </a:prstGeom>
        </p:spPr>
      </p:pic>
    </p:spTree>
    <p:extLst>
      <p:ext uri="{BB962C8B-B14F-4D97-AF65-F5344CB8AC3E}">
        <p14:creationId xmlns:p14="http://schemas.microsoft.com/office/powerpoint/2010/main" val="4087391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27</a:t>
            </a:fld>
            <a:endParaRPr lang="en-US" dirty="0"/>
          </a:p>
        </p:txBody>
      </p:sp>
      <p:grpSp>
        <p:nvGrpSpPr>
          <p:cNvPr id="5" name="Group 4"/>
          <p:cNvGrpSpPr/>
          <p:nvPr/>
        </p:nvGrpSpPr>
        <p:grpSpPr>
          <a:xfrm>
            <a:off x="340887" y="1698911"/>
            <a:ext cx="4475209" cy="2738151"/>
            <a:chOff x="340887" y="1698911"/>
            <a:chExt cx="4475209" cy="2738151"/>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87" y="1698911"/>
              <a:ext cx="4475209" cy="273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a:xfrm>
              <a:off x="1240404" y="2703447"/>
              <a:ext cx="3482672" cy="556590"/>
            </a:xfrm>
            <a:custGeom>
              <a:avLst/>
              <a:gdLst>
                <a:gd name="connsiteX0" fmla="*/ 3301301 w 3301301"/>
                <a:gd name="connsiteY0" fmla="*/ 0 h 736530"/>
                <a:gd name="connsiteX1" fmla="*/ 2140410 w 3301301"/>
                <a:gd name="connsiteY1" fmla="*/ 564543 h 736530"/>
                <a:gd name="connsiteX2" fmla="*/ 216195 w 3301301"/>
                <a:gd name="connsiteY2" fmla="*/ 715617 h 736530"/>
                <a:gd name="connsiteX3" fmla="*/ 128730 w 3301301"/>
                <a:gd name="connsiteY3" fmla="*/ 731520 h 736530"/>
                <a:gd name="connsiteX0" fmla="*/ 3484181 w 3484181"/>
                <a:gd name="connsiteY0" fmla="*/ 0 h 609309"/>
                <a:gd name="connsiteX1" fmla="*/ 2140410 w 3484181"/>
                <a:gd name="connsiteY1" fmla="*/ 437322 h 609309"/>
                <a:gd name="connsiteX2" fmla="*/ 216195 w 3484181"/>
                <a:gd name="connsiteY2" fmla="*/ 588396 h 609309"/>
                <a:gd name="connsiteX3" fmla="*/ 128730 w 3484181"/>
                <a:gd name="connsiteY3" fmla="*/ 604299 h 609309"/>
                <a:gd name="connsiteX0" fmla="*/ 3563694 w 3563694"/>
                <a:gd name="connsiteY0" fmla="*/ 0 h 569552"/>
                <a:gd name="connsiteX1" fmla="*/ 2140410 w 3563694"/>
                <a:gd name="connsiteY1" fmla="*/ 397565 h 569552"/>
                <a:gd name="connsiteX2" fmla="*/ 216195 w 3563694"/>
                <a:gd name="connsiteY2" fmla="*/ 548639 h 569552"/>
                <a:gd name="connsiteX3" fmla="*/ 128730 w 3563694"/>
                <a:gd name="connsiteY3" fmla="*/ 564542 h 569552"/>
                <a:gd name="connsiteX0" fmla="*/ 3563694 w 3563694"/>
                <a:gd name="connsiteY0" fmla="*/ 0 h 569552"/>
                <a:gd name="connsiteX1" fmla="*/ 2140410 w 3563694"/>
                <a:gd name="connsiteY1" fmla="*/ 397565 h 569552"/>
                <a:gd name="connsiteX2" fmla="*/ 216195 w 3563694"/>
                <a:gd name="connsiteY2" fmla="*/ 548639 h 569552"/>
                <a:gd name="connsiteX3" fmla="*/ 128730 w 3563694"/>
                <a:gd name="connsiteY3" fmla="*/ 564542 h 569552"/>
                <a:gd name="connsiteX0" fmla="*/ 3611402 w 3611402"/>
                <a:gd name="connsiteY0" fmla="*/ 0 h 513893"/>
                <a:gd name="connsiteX1" fmla="*/ 2140410 w 3611402"/>
                <a:gd name="connsiteY1" fmla="*/ 341906 h 513893"/>
                <a:gd name="connsiteX2" fmla="*/ 216195 w 3611402"/>
                <a:gd name="connsiteY2" fmla="*/ 492980 h 513893"/>
                <a:gd name="connsiteX3" fmla="*/ 128730 w 3611402"/>
                <a:gd name="connsiteY3" fmla="*/ 508883 h 513893"/>
                <a:gd name="connsiteX0" fmla="*/ 3611402 w 3611402"/>
                <a:gd name="connsiteY0" fmla="*/ 0 h 513893"/>
                <a:gd name="connsiteX1" fmla="*/ 2140410 w 3611402"/>
                <a:gd name="connsiteY1" fmla="*/ 341906 h 513893"/>
                <a:gd name="connsiteX2" fmla="*/ 216195 w 3611402"/>
                <a:gd name="connsiteY2" fmla="*/ 492980 h 513893"/>
                <a:gd name="connsiteX3" fmla="*/ 128730 w 3611402"/>
                <a:gd name="connsiteY3" fmla="*/ 508883 h 513893"/>
                <a:gd name="connsiteX0" fmla="*/ 3610888 w 3610888"/>
                <a:gd name="connsiteY0" fmla="*/ 0 h 515644"/>
                <a:gd name="connsiteX1" fmla="*/ 2131944 w 3610888"/>
                <a:gd name="connsiteY1" fmla="*/ 310100 h 515644"/>
                <a:gd name="connsiteX2" fmla="*/ 215681 w 3610888"/>
                <a:gd name="connsiteY2" fmla="*/ 492980 h 515644"/>
                <a:gd name="connsiteX3" fmla="*/ 128216 w 3610888"/>
                <a:gd name="connsiteY3" fmla="*/ 508883 h 515644"/>
                <a:gd name="connsiteX0" fmla="*/ 3610888 w 3610888"/>
                <a:gd name="connsiteY0" fmla="*/ 0 h 588841"/>
                <a:gd name="connsiteX1" fmla="*/ 2131944 w 3610888"/>
                <a:gd name="connsiteY1" fmla="*/ 310100 h 588841"/>
                <a:gd name="connsiteX2" fmla="*/ 215681 w 3610888"/>
                <a:gd name="connsiteY2" fmla="*/ 492980 h 588841"/>
                <a:gd name="connsiteX3" fmla="*/ 128216 w 3610888"/>
                <a:gd name="connsiteY3" fmla="*/ 588396 h 588841"/>
                <a:gd name="connsiteX0" fmla="*/ 3594904 w 3594904"/>
                <a:gd name="connsiteY0" fmla="*/ 0 h 593183"/>
                <a:gd name="connsiteX1" fmla="*/ 2115960 w 3594904"/>
                <a:gd name="connsiteY1" fmla="*/ 310100 h 593183"/>
                <a:gd name="connsiteX2" fmla="*/ 231502 w 3594904"/>
                <a:gd name="connsiteY2" fmla="*/ 556590 h 593183"/>
                <a:gd name="connsiteX3" fmla="*/ 112232 w 3594904"/>
                <a:gd name="connsiteY3" fmla="*/ 588396 h 593183"/>
                <a:gd name="connsiteX0" fmla="*/ 3750041 w 3750041"/>
                <a:gd name="connsiteY0" fmla="*/ 0 h 629028"/>
                <a:gd name="connsiteX1" fmla="*/ 2271097 w 3750041"/>
                <a:gd name="connsiteY1" fmla="*/ 310100 h 629028"/>
                <a:gd name="connsiteX2" fmla="*/ 386639 w 3750041"/>
                <a:gd name="connsiteY2" fmla="*/ 556590 h 629028"/>
                <a:gd name="connsiteX3" fmla="*/ 52684 w 3750041"/>
                <a:gd name="connsiteY3" fmla="*/ 628152 h 629028"/>
                <a:gd name="connsiteX0" fmla="*/ 3697357 w 3697357"/>
                <a:gd name="connsiteY0" fmla="*/ 0 h 628152"/>
                <a:gd name="connsiteX1" fmla="*/ 2218413 w 3697357"/>
                <a:gd name="connsiteY1" fmla="*/ 310100 h 628152"/>
                <a:gd name="connsiteX2" fmla="*/ 333955 w 3697357"/>
                <a:gd name="connsiteY2" fmla="*/ 556590 h 628152"/>
                <a:gd name="connsiteX3" fmla="*/ 0 w 3697357"/>
                <a:gd name="connsiteY3" fmla="*/ 628152 h 628152"/>
                <a:gd name="connsiteX0" fmla="*/ 3792773 w 3792773"/>
                <a:gd name="connsiteY0" fmla="*/ 0 h 558247"/>
                <a:gd name="connsiteX1" fmla="*/ 2313829 w 3792773"/>
                <a:gd name="connsiteY1" fmla="*/ 310100 h 558247"/>
                <a:gd name="connsiteX2" fmla="*/ 429371 w 3792773"/>
                <a:gd name="connsiteY2" fmla="*/ 556590 h 558247"/>
                <a:gd name="connsiteX3" fmla="*/ 0 w 3792773"/>
                <a:gd name="connsiteY3" fmla="*/ 437321 h 558247"/>
                <a:gd name="connsiteX0" fmla="*/ 3792773 w 3792773"/>
                <a:gd name="connsiteY0" fmla="*/ 0 h 560748"/>
                <a:gd name="connsiteX1" fmla="*/ 2313829 w 3792773"/>
                <a:gd name="connsiteY1" fmla="*/ 310100 h 560748"/>
                <a:gd name="connsiteX2" fmla="*/ 429371 w 3792773"/>
                <a:gd name="connsiteY2" fmla="*/ 556590 h 560748"/>
                <a:gd name="connsiteX3" fmla="*/ 0 w 3792773"/>
                <a:gd name="connsiteY3" fmla="*/ 437321 h 560748"/>
                <a:gd name="connsiteX0" fmla="*/ 3760967 w 3760967"/>
                <a:gd name="connsiteY0" fmla="*/ 0 h 613067"/>
                <a:gd name="connsiteX1" fmla="*/ 2282023 w 3760967"/>
                <a:gd name="connsiteY1" fmla="*/ 310100 h 613067"/>
                <a:gd name="connsiteX2" fmla="*/ 397565 w 3760967"/>
                <a:gd name="connsiteY2" fmla="*/ 556590 h 613067"/>
                <a:gd name="connsiteX3" fmla="*/ 0 w 3760967"/>
                <a:gd name="connsiteY3" fmla="*/ 572493 h 613067"/>
                <a:gd name="connsiteX0" fmla="*/ 3776869 w 3776869"/>
                <a:gd name="connsiteY0" fmla="*/ 0 h 637467"/>
                <a:gd name="connsiteX1" fmla="*/ 2297925 w 3776869"/>
                <a:gd name="connsiteY1" fmla="*/ 310100 h 637467"/>
                <a:gd name="connsiteX2" fmla="*/ 413467 w 3776869"/>
                <a:gd name="connsiteY2" fmla="*/ 556590 h 637467"/>
                <a:gd name="connsiteX3" fmla="*/ 0 w 3776869"/>
                <a:gd name="connsiteY3" fmla="*/ 604298 h 637467"/>
                <a:gd name="connsiteX0" fmla="*/ 3776869 w 3776869"/>
                <a:gd name="connsiteY0" fmla="*/ 0 h 604298"/>
                <a:gd name="connsiteX1" fmla="*/ 2297925 w 3776869"/>
                <a:gd name="connsiteY1" fmla="*/ 310100 h 604298"/>
                <a:gd name="connsiteX2" fmla="*/ 413467 w 3776869"/>
                <a:gd name="connsiteY2" fmla="*/ 556590 h 604298"/>
                <a:gd name="connsiteX3" fmla="*/ 0 w 3776869"/>
                <a:gd name="connsiteY3" fmla="*/ 604298 h 604298"/>
                <a:gd name="connsiteX0" fmla="*/ 3363402 w 3363402"/>
                <a:gd name="connsiteY0" fmla="*/ 0 h 556590"/>
                <a:gd name="connsiteX1" fmla="*/ 1884458 w 3363402"/>
                <a:gd name="connsiteY1" fmla="*/ 310100 h 556590"/>
                <a:gd name="connsiteX2" fmla="*/ 0 w 3363402"/>
                <a:gd name="connsiteY2" fmla="*/ 556590 h 556590"/>
                <a:gd name="connsiteX0" fmla="*/ 3482672 w 3482672"/>
                <a:gd name="connsiteY0" fmla="*/ 0 h 556590"/>
                <a:gd name="connsiteX1" fmla="*/ 2003728 w 3482672"/>
                <a:gd name="connsiteY1" fmla="*/ 310100 h 556590"/>
                <a:gd name="connsiteX2" fmla="*/ 0 w 3482672"/>
                <a:gd name="connsiteY2" fmla="*/ 556590 h 556590"/>
              </a:gdLst>
              <a:ahLst/>
              <a:cxnLst>
                <a:cxn ang="0">
                  <a:pos x="connsiteX0" y="connsiteY0"/>
                </a:cxn>
                <a:cxn ang="0">
                  <a:pos x="connsiteX1" y="connsiteY1"/>
                </a:cxn>
                <a:cxn ang="0">
                  <a:pos x="connsiteX2" y="connsiteY2"/>
                </a:cxn>
              </a:cxnLst>
              <a:rect l="l" t="t" r="r" b="b"/>
              <a:pathLst>
                <a:path w="3482672" h="556590">
                  <a:moveTo>
                    <a:pt x="3482672" y="0"/>
                  </a:moveTo>
                  <a:cubicBezTo>
                    <a:pt x="3079805" y="87465"/>
                    <a:pt x="2584173" y="217335"/>
                    <a:pt x="2003728" y="310100"/>
                  </a:cubicBezTo>
                  <a:cubicBezTo>
                    <a:pt x="1423283" y="402865"/>
                    <a:pt x="382987" y="507557"/>
                    <a:pt x="0" y="55659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65761" y="3274136"/>
              <a:ext cx="746096" cy="9754"/>
            </a:xfrm>
            <a:custGeom>
              <a:avLst/>
              <a:gdLst>
                <a:gd name="connsiteX0" fmla="*/ 3301301 w 3301301"/>
                <a:gd name="connsiteY0" fmla="*/ 0 h 736530"/>
                <a:gd name="connsiteX1" fmla="*/ 2140410 w 3301301"/>
                <a:gd name="connsiteY1" fmla="*/ 564543 h 736530"/>
                <a:gd name="connsiteX2" fmla="*/ 216195 w 3301301"/>
                <a:gd name="connsiteY2" fmla="*/ 715617 h 736530"/>
                <a:gd name="connsiteX3" fmla="*/ 128730 w 3301301"/>
                <a:gd name="connsiteY3" fmla="*/ 731520 h 736530"/>
                <a:gd name="connsiteX0" fmla="*/ 3484181 w 3484181"/>
                <a:gd name="connsiteY0" fmla="*/ 0 h 609309"/>
                <a:gd name="connsiteX1" fmla="*/ 2140410 w 3484181"/>
                <a:gd name="connsiteY1" fmla="*/ 437322 h 609309"/>
                <a:gd name="connsiteX2" fmla="*/ 216195 w 3484181"/>
                <a:gd name="connsiteY2" fmla="*/ 588396 h 609309"/>
                <a:gd name="connsiteX3" fmla="*/ 128730 w 3484181"/>
                <a:gd name="connsiteY3" fmla="*/ 604299 h 609309"/>
                <a:gd name="connsiteX0" fmla="*/ 3563694 w 3563694"/>
                <a:gd name="connsiteY0" fmla="*/ 0 h 569552"/>
                <a:gd name="connsiteX1" fmla="*/ 2140410 w 3563694"/>
                <a:gd name="connsiteY1" fmla="*/ 397565 h 569552"/>
                <a:gd name="connsiteX2" fmla="*/ 216195 w 3563694"/>
                <a:gd name="connsiteY2" fmla="*/ 548639 h 569552"/>
                <a:gd name="connsiteX3" fmla="*/ 128730 w 3563694"/>
                <a:gd name="connsiteY3" fmla="*/ 564542 h 569552"/>
                <a:gd name="connsiteX0" fmla="*/ 3563694 w 3563694"/>
                <a:gd name="connsiteY0" fmla="*/ 0 h 569552"/>
                <a:gd name="connsiteX1" fmla="*/ 2140410 w 3563694"/>
                <a:gd name="connsiteY1" fmla="*/ 397565 h 569552"/>
                <a:gd name="connsiteX2" fmla="*/ 216195 w 3563694"/>
                <a:gd name="connsiteY2" fmla="*/ 548639 h 569552"/>
                <a:gd name="connsiteX3" fmla="*/ 128730 w 3563694"/>
                <a:gd name="connsiteY3" fmla="*/ 564542 h 569552"/>
                <a:gd name="connsiteX0" fmla="*/ 3611402 w 3611402"/>
                <a:gd name="connsiteY0" fmla="*/ 0 h 513893"/>
                <a:gd name="connsiteX1" fmla="*/ 2140410 w 3611402"/>
                <a:gd name="connsiteY1" fmla="*/ 341906 h 513893"/>
                <a:gd name="connsiteX2" fmla="*/ 216195 w 3611402"/>
                <a:gd name="connsiteY2" fmla="*/ 492980 h 513893"/>
                <a:gd name="connsiteX3" fmla="*/ 128730 w 3611402"/>
                <a:gd name="connsiteY3" fmla="*/ 508883 h 513893"/>
                <a:gd name="connsiteX0" fmla="*/ 3611402 w 3611402"/>
                <a:gd name="connsiteY0" fmla="*/ 0 h 513893"/>
                <a:gd name="connsiteX1" fmla="*/ 2140410 w 3611402"/>
                <a:gd name="connsiteY1" fmla="*/ 341906 h 513893"/>
                <a:gd name="connsiteX2" fmla="*/ 216195 w 3611402"/>
                <a:gd name="connsiteY2" fmla="*/ 492980 h 513893"/>
                <a:gd name="connsiteX3" fmla="*/ 128730 w 3611402"/>
                <a:gd name="connsiteY3" fmla="*/ 508883 h 513893"/>
                <a:gd name="connsiteX0" fmla="*/ 3610888 w 3610888"/>
                <a:gd name="connsiteY0" fmla="*/ 0 h 515644"/>
                <a:gd name="connsiteX1" fmla="*/ 2131944 w 3610888"/>
                <a:gd name="connsiteY1" fmla="*/ 310100 h 515644"/>
                <a:gd name="connsiteX2" fmla="*/ 215681 w 3610888"/>
                <a:gd name="connsiteY2" fmla="*/ 492980 h 515644"/>
                <a:gd name="connsiteX3" fmla="*/ 128216 w 3610888"/>
                <a:gd name="connsiteY3" fmla="*/ 508883 h 515644"/>
                <a:gd name="connsiteX0" fmla="*/ 3610888 w 3610888"/>
                <a:gd name="connsiteY0" fmla="*/ 0 h 588841"/>
                <a:gd name="connsiteX1" fmla="*/ 2131944 w 3610888"/>
                <a:gd name="connsiteY1" fmla="*/ 310100 h 588841"/>
                <a:gd name="connsiteX2" fmla="*/ 215681 w 3610888"/>
                <a:gd name="connsiteY2" fmla="*/ 492980 h 588841"/>
                <a:gd name="connsiteX3" fmla="*/ 128216 w 3610888"/>
                <a:gd name="connsiteY3" fmla="*/ 588396 h 588841"/>
                <a:gd name="connsiteX0" fmla="*/ 3594904 w 3594904"/>
                <a:gd name="connsiteY0" fmla="*/ 0 h 593183"/>
                <a:gd name="connsiteX1" fmla="*/ 2115960 w 3594904"/>
                <a:gd name="connsiteY1" fmla="*/ 310100 h 593183"/>
                <a:gd name="connsiteX2" fmla="*/ 231502 w 3594904"/>
                <a:gd name="connsiteY2" fmla="*/ 556590 h 593183"/>
                <a:gd name="connsiteX3" fmla="*/ 112232 w 3594904"/>
                <a:gd name="connsiteY3" fmla="*/ 588396 h 593183"/>
                <a:gd name="connsiteX0" fmla="*/ 3750041 w 3750041"/>
                <a:gd name="connsiteY0" fmla="*/ 0 h 629028"/>
                <a:gd name="connsiteX1" fmla="*/ 2271097 w 3750041"/>
                <a:gd name="connsiteY1" fmla="*/ 310100 h 629028"/>
                <a:gd name="connsiteX2" fmla="*/ 386639 w 3750041"/>
                <a:gd name="connsiteY2" fmla="*/ 556590 h 629028"/>
                <a:gd name="connsiteX3" fmla="*/ 52684 w 3750041"/>
                <a:gd name="connsiteY3" fmla="*/ 628152 h 629028"/>
                <a:gd name="connsiteX0" fmla="*/ 3697357 w 3697357"/>
                <a:gd name="connsiteY0" fmla="*/ 0 h 628152"/>
                <a:gd name="connsiteX1" fmla="*/ 2218413 w 3697357"/>
                <a:gd name="connsiteY1" fmla="*/ 310100 h 628152"/>
                <a:gd name="connsiteX2" fmla="*/ 333955 w 3697357"/>
                <a:gd name="connsiteY2" fmla="*/ 556590 h 628152"/>
                <a:gd name="connsiteX3" fmla="*/ 0 w 3697357"/>
                <a:gd name="connsiteY3" fmla="*/ 628152 h 628152"/>
                <a:gd name="connsiteX0" fmla="*/ 3792773 w 3792773"/>
                <a:gd name="connsiteY0" fmla="*/ 0 h 558247"/>
                <a:gd name="connsiteX1" fmla="*/ 2313829 w 3792773"/>
                <a:gd name="connsiteY1" fmla="*/ 310100 h 558247"/>
                <a:gd name="connsiteX2" fmla="*/ 429371 w 3792773"/>
                <a:gd name="connsiteY2" fmla="*/ 556590 h 558247"/>
                <a:gd name="connsiteX3" fmla="*/ 0 w 3792773"/>
                <a:gd name="connsiteY3" fmla="*/ 437321 h 558247"/>
                <a:gd name="connsiteX0" fmla="*/ 3792773 w 3792773"/>
                <a:gd name="connsiteY0" fmla="*/ 0 h 560748"/>
                <a:gd name="connsiteX1" fmla="*/ 2313829 w 3792773"/>
                <a:gd name="connsiteY1" fmla="*/ 310100 h 560748"/>
                <a:gd name="connsiteX2" fmla="*/ 429371 w 3792773"/>
                <a:gd name="connsiteY2" fmla="*/ 556590 h 560748"/>
                <a:gd name="connsiteX3" fmla="*/ 0 w 3792773"/>
                <a:gd name="connsiteY3" fmla="*/ 437321 h 560748"/>
                <a:gd name="connsiteX0" fmla="*/ 3760967 w 3760967"/>
                <a:gd name="connsiteY0" fmla="*/ 0 h 613067"/>
                <a:gd name="connsiteX1" fmla="*/ 2282023 w 3760967"/>
                <a:gd name="connsiteY1" fmla="*/ 310100 h 613067"/>
                <a:gd name="connsiteX2" fmla="*/ 397565 w 3760967"/>
                <a:gd name="connsiteY2" fmla="*/ 556590 h 613067"/>
                <a:gd name="connsiteX3" fmla="*/ 0 w 3760967"/>
                <a:gd name="connsiteY3" fmla="*/ 572493 h 613067"/>
                <a:gd name="connsiteX0" fmla="*/ 3776869 w 3776869"/>
                <a:gd name="connsiteY0" fmla="*/ 0 h 637467"/>
                <a:gd name="connsiteX1" fmla="*/ 2297925 w 3776869"/>
                <a:gd name="connsiteY1" fmla="*/ 310100 h 637467"/>
                <a:gd name="connsiteX2" fmla="*/ 413467 w 3776869"/>
                <a:gd name="connsiteY2" fmla="*/ 556590 h 637467"/>
                <a:gd name="connsiteX3" fmla="*/ 0 w 3776869"/>
                <a:gd name="connsiteY3" fmla="*/ 604298 h 637467"/>
                <a:gd name="connsiteX0" fmla="*/ 3776869 w 3776869"/>
                <a:gd name="connsiteY0" fmla="*/ 0 h 604298"/>
                <a:gd name="connsiteX1" fmla="*/ 2297925 w 3776869"/>
                <a:gd name="connsiteY1" fmla="*/ 310100 h 604298"/>
                <a:gd name="connsiteX2" fmla="*/ 413467 w 3776869"/>
                <a:gd name="connsiteY2" fmla="*/ 556590 h 604298"/>
                <a:gd name="connsiteX3" fmla="*/ 0 w 3776869"/>
                <a:gd name="connsiteY3" fmla="*/ 604298 h 604298"/>
                <a:gd name="connsiteX0" fmla="*/ 3363402 w 3363402"/>
                <a:gd name="connsiteY0" fmla="*/ 0 h 556590"/>
                <a:gd name="connsiteX1" fmla="*/ 1884458 w 3363402"/>
                <a:gd name="connsiteY1" fmla="*/ 310100 h 556590"/>
                <a:gd name="connsiteX2" fmla="*/ 0 w 3363402"/>
                <a:gd name="connsiteY2" fmla="*/ 556590 h 556590"/>
                <a:gd name="connsiteX0" fmla="*/ 3482672 w 3482672"/>
                <a:gd name="connsiteY0" fmla="*/ 0 h 556590"/>
                <a:gd name="connsiteX1" fmla="*/ 2003728 w 3482672"/>
                <a:gd name="connsiteY1" fmla="*/ 310100 h 556590"/>
                <a:gd name="connsiteX2" fmla="*/ 0 w 3482672"/>
                <a:gd name="connsiteY2" fmla="*/ 556590 h 556590"/>
                <a:gd name="connsiteX0" fmla="*/ 3534332 w 3534332"/>
                <a:gd name="connsiteY0" fmla="*/ 78466 h 389038"/>
                <a:gd name="connsiteX1" fmla="*/ 2055388 w 3534332"/>
                <a:gd name="connsiteY1" fmla="*/ 388566 h 389038"/>
                <a:gd name="connsiteX2" fmla="*/ 0 w 3534332"/>
                <a:gd name="connsiteY2" fmla="*/ 3968 h 389038"/>
                <a:gd name="connsiteX0" fmla="*/ 3534332 w 3534332"/>
                <a:gd name="connsiteY0" fmla="*/ 83893 h 145285"/>
                <a:gd name="connsiteX1" fmla="*/ 2003730 w 3534332"/>
                <a:gd name="connsiteY1" fmla="*/ 131039 h 145285"/>
                <a:gd name="connsiteX2" fmla="*/ 0 w 3534332"/>
                <a:gd name="connsiteY2" fmla="*/ 9395 h 145285"/>
                <a:gd name="connsiteX0" fmla="*/ 2423665 w 2423665"/>
                <a:gd name="connsiteY0" fmla="*/ 0 h 56977"/>
                <a:gd name="connsiteX1" fmla="*/ 893063 w 2423665"/>
                <a:gd name="connsiteY1" fmla="*/ 47146 h 56977"/>
                <a:gd name="connsiteX2" fmla="*/ 0 w 2423665"/>
                <a:gd name="connsiteY2" fmla="*/ 56977 h 56977"/>
                <a:gd name="connsiteX0" fmla="*/ 2294516 w 2294516"/>
                <a:gd name="connsiteY0" fmla="*/ 0 h 56977"/>
                <a:gd name="connsiteX1" fmla="*/ 763914 w 2294516"/>
                <a:gd name="connsiteY1" fmla="*/ 47146 h 56977"/>
                <a:gd name="connsiteX2" fmla="*/ 0 w 2294516"/>
                <a:gd name="connsiteY2" fmla="*/ 56977 h 56977"/>
                <a:gd name="connsiteX0" fmla="*/ 2294516 w 2294516"/>
                <a:gd name="connsiteY0" fmla="*/ 0 h 58277"/>
                <a:gd name="connsiteX1" fmla="*/ 763914 w 2294516"/>
                <a:gd name="connsiteY1" fmla="*/ 47146 h 58277"/>
                <a:gd name="connsiteX2" fmla="*/ 0 w 2294516"/>
                <a:gd name="connsiteY2" fmla="*/ 56977 h 58277"/>
                <a:gd name="connsiteX0" fmla="*/ 2423662 w 2423662"/>
                <a:gd name="connsiteY0" fmla="*/ 32257 h 64904"/>
                <a:gd name="connsiteX1" fmla="*/ 763914 w 2423662"/>
                <a:gd name="connsiteY1" fmla="*/ 516 h 64904"/>
                <a:gd name="connsiteX2" fmla="*/ 0 w 2423662"/>
                <a:gd name="connsiteY2" fmla="*/ 10347 h 64904"/>
                <a:gd name="connsiteX0" fmla="*/ 2423662 w 2423662"/>
                <a:gd name="connsiteY0" fmla="*/ 32257 h 32257"/>
                <a:gd name="connsiteX1" fmla="*/ 763914 w 2423662"/>
                <a:gd name="connsiteY1" fmla="*/ 516 h 32257"/>
                <a:gd name="connsiteX2" fmla="*/ 0 w 2423662"/>
                <a:gd name="connsiteY2" fmla="*/ 10347 h 32257"/>
              </a:gdLst>
              <a:ahLst/>
              <a:cxnLst>
                <a:cxn ang="0">
                  <a:pos x="connsiteX0" y="connsiteY0"/>
                </a:cxn>
                <a:cxn ang="0">
                  <a:pos x="connsiteX1" y="connsiteY1"/>
                </a:cxn>
                <a:cxn ang="0">
                  <a:pos x="connsiteX2" y="connsiteY2"/>
                </a:cxn>
              </a:cxnLst>
              <a:rect l="l" t="t" r="r" b="b"/>
              <a:pathLst>
                <a:path w="2423662" h="32257">
                  <a:moveTo>
                    <a:pt x="2423662" y="32257"/>
                  </a:moveTo>
                  <a:cubicBezTo>
                    <a:pt x="1969134" y="14541"/>
                    <a:pt x="1167858" y="4168"/>
                    <a:pt x="763914" y="516"/>
                  </a:cubicBezTo>
                  <a:cubicBezTo>
                    <a:pt x="359970" y="-3136"/>
                    <a:pt x="408815" y="13905"/>
                    <a:pt x="0" y="1034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2083242" y="3186671"/>
            <a:ext cx="87465" cy="8746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2062163"/>
            <a:ext cx="4475163"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801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27" y="904486"/>
            <a:ext cx="4360331" cy="335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Purpose</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3</a:t>
            </a:fld>
            <a:endParaRPr lang="en-US" dirty="0"/>
          </a:p>
        </p:txBody>
      </p:sp>
      <p:pic>
        <p:nvPicPr>
          <p:cNvPr id="10" name="Picture 2" descr="http://www.searchanddiscovery.com/documents/2006/06078engelkemeir/images/04.jpg"/>
          <p:cNvPicPr>
            <a:picLocks noChangeAspect="1" noChangeArrowheads="1"/>
          </p:cNvPicPr>
          <p:nvPr/>
        </p:nvPicPr>
        <p:blipFill rotWithShape="1">
          <a:blip r:embed="rId4">
            <a:extLst>
              <a:ext uri="{28A0092B-C50C-407E-A947-70E740481C1C}">
                <a14:useLocalDpi xmlns:a14="http://schemas.microsoft.com/office/drawing/2010/main" val="0"/>
              </a:ext>
            </a:extLst>
          </a:blip>
          <a:srcRect l="25912" t="23332" r="21187" b="-747"/>
          <a:stretch/>
        </p:blipFill>
        <p:spPr bwMode="auto">
          <a:xfrm>
            <a:off x="4980273" y="1316052"/>
            <a:ext cx="4023360" cy="44038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31672" y="5432888"/>
            <a:ext cx="2056900" cy="258595"/>
          </a:xfrm>
          <a:prstGeom prst="rect">
            <a:avLst/>
          </a:prstGeom>
          <a:noFill/>
        </p:spPr>
        <p:txBody>
          <a:bodyPr wrap="square" rtlCol="0">
            <a:spAutoFit/>
          </a:bodyPr>
          <a:lstStyle/>
          <a:p>
            <a:r>
              <a:rPr lang="en-US" sz="1100" dirty="0" smtClean="0"/>
              <a:t>(</a:t>
            </a:r>
            <a:r>
              <a:rPr lang="en-US" sz="1100" dirty="0" err="1" smtClean="0"/>
              <a:t>Engelkemeir</a:t>
            </a:r>
            <a:r>
              <a:rPr lang="en-US" sz="1100" dirty="0" smtClean="0"/>
              <a:t>, 2006)</a:t>
            </a:r>
            <a:endParaRPr lang="en-US" sz="1100" dirty="0"/>
          </a:p>
        </p:txBody>
      </p:sp>
      <p:cxnSp>
        <p:nvCxnSpPr>
          <p:cNvPr id="14" name="Straight Connector 13"/>
          <p:cNvCxnSpPr/>
          <p:nvPr/>
        </p:nvCxnSpPr>
        <p:spPr>
          <a:xfrm flipH="1" flipV="1">
            <a:off x="6991953" y="3566024"/>
            <a:ext cx="1034658" cy="2153901"/>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072442" y="1363198"/>
            <a:ext cx="1839021" cy="373626"/>
          </a:xfrm>
          <a:prstGeom prst="roundRect">
            <a:avLst/>
          </a:prstGeom>
          <a:solidFill>
            <a:schemeClr val="bg1"/>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Long Point Fault</a:t>
            </a:r>
            <a:endParaRPr lang="en-US" dirty="0">
              <a:solidFill>
                <a:schemeClr val="tx1"/>
              </a:solidFill>
            </a:endParaRPr>
          </a:p>
        </p:txBody>
      </p:sp>
      <p:sp>
        <p:nvSpPr>
          <p:cNvPr id="16" name="TextBox 15"/>
          <p:cNvSpPr txBox="1"/>
          <p:nvPr/>
        </p:nvSpPr>
        <p:spPr>
          <a:xfrm>
            <a:off x="3419237" y="3846458"/>
            <a:ext cx="1282723" cy="253916"/>
          </a:xfrm>
          <a:prstGeom prst="rect">
            <a:avLst/>
          </a:prstGeom>
          <a:noFill/>
        </p:spPr>
        <p:txBody>
          <a:bodyPr wrap="none" rtlCol="0">
            <a:spAutoFit/>
          </a:bodyPr>
          <a:lstStyle/>
          <a:p>
            <a:r>
              <a:rPr lang="en-US" sz="1050" dirty="0" smtClean="0"/>
              <a:t>(</a:t>
            </a:r>
            <a:r>
              <a:rPr lang="en-US" sz="1050" dirty="0" err="1" smtClean="0"/>
              <a:t>Engelkemeir</a:t>
            </a:r>
            <a:r>
              <a:rPr lang="en-US" sz="1050" dirty="0" smtClean="0"/>
              <a:t>, 2006)</a:t>
            </a:r>
            <a:endParaRPr lang="en-US" sz="1050" dirty="0"/>
          </a:p>
        </p:txBody>
      </p:sp>
      <p:sp>
        <p:nvSpPr>
          <p:cNvPr id="17" name="Rectangle 16"/>
          <p:cNvSpPr/>
          <p:nvPr/>
        </p:nvSpPr>
        <p:spPr>
          <a:xfrm>
            <a:off x="1218775" y="1316052"/>
            <a:ext cx="404037" cy="373626"/>
          </a:xfrm>
          <a:prstGeom prst="rect">
            <a:avLst/>
          </a:prstGeom>
          <a:noFill/>
          <a:ln w="349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246" t="1142" r="5823" b="40988"/>
          <a:stretch/>
        </p:blipFill>
        <p:spPr bwMode="auto">
          <a:xfrm>
            <a:off x="39743" y="3846458"/>
            <a:ext cx="2582933" cy="25829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Rectangle 18"/>
          <p:cNvSpPr/>
          <p:nvPr/>
        </p:nvSpPr>
        <p:spPr>
          <a:xfrm>
            <a:off x="2027583" y="2213035"/>
            <a:ext cx="492955" cy="373626"/>
          </a:xfrm>
          <a:prstGeom prst="rect">
            <a:avLst/>
          </a:prstGeom>
          <a:noFill/>
          <a:ln w="349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520538" y="1316052"/>
            <a:ext cx="2928844" cy="896983"/>
          </a:xfrm>
          <a:prstGeom prst="line">
            <a:avLst/>
          </a:prstGeom>
          <a:ln w="47625">
            <a:solidFill>
              <a:schemeClr val="accent1">
                <a:shade val="95000"/>
                <a:satMod val="10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20538" y="2586661"/>
            <a:ext cx="2459735" cy="3104822"/>
          </a:xfrm>
          <a:prstGeom prst="line">
            <a:avLst/>
          </a:prstGeom>
          <a:ln w="47625">
            <a:solidFill>
              <a:schemeClr val="accent1">
                <a:shade val="95000"/>
                <a:satMod val="105000"/>
                <a:alpha val="48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17818" y="3887013"/>
            <a:ext cx="1626781" cy="372139"/>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Hockley Fault</a:t>
            </a:r>
            <a:endParaRPr lang="en-US" dirty="0">
              <a:solidFill>
                <a:schemeClr val="tx1"/>
              </a:solidFill>
            </a:endParaRPr>
          </a:p>
        </p:txBody>
      </p:sp>
      <p:cxnSp>
        <p:nvCxnSpPr>
          <p:cNvPr id="23" name="Straight Connector 22"/>
          <p:cNvCxnSpPr/>
          <p:nvPr/>
        </p:nvCxnSpPr>
        <p:spPr>
          <a:xfrm flipH="1">
            <a:off x="111318" y="1689678"/>
            <a:ext cx="1107457" cy="2156780"/>
          </a:xfrm>
          <a:prstGeom prst="line">
            <a:avLst/>
          </a:prstGeom>
          <a:ln w="47625">
            <a:solidFill>
              <a:schemeClr val="accent1">
                <a:shade val="95000"/>
                <a:satMod val="105000"/>
                <a:alpha val="48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22813" y="1689678"/>
            <a:ext cx="897725" cy="2156780"/>
          </a:xfrm>
          <a:prstGeom prst="line">
            <a:avLst/>
          </a:prstGeom>
          <a:ln w="47625">
            <a:solidFill>
              <a:schemeClr val="accent1">
                <a:shade val="95000"/>
                <a:satMod val="105000"/>
                <a:alpha val="4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9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760518" y="3690271"/>
            <a:ext cx="2090053"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608118" y="3870371"/>
            <a:ext cx="2090053" cy="15200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Ground-roll analysis</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4</a:t>
            </a:fld>
            <a:endParaRPr lang="en-US" dirty="0"/>
          </a:p>
        </p:txBody>
      </p:sp>
      <p:sp>
        <p:nvSpPr>
          <p:cNvPr id="5" name="Rectangle 4"/>
          <p:cNvSpPr/>
          <p:nvPr/>
        </p:nvSpPr>
        <p:spPr>
          <a:xfrm>
            <a:off x="819397" y="4001987"/>
            <a:ext cx="2090053"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1"/>
          </p:nvPr>
        </p:nvSpPr>
        <p:spPr>
          <a:xfrm>
            <a:off x="457200" y="1600200"/>
            <a:ext cx="8229600" cy="4525963"/>
          </a:xfrm>
        </p:spPr>
        <p:txBody>
          <a:bodyPr/>
          <a:lstStyle/>
          <a:p>
            <a:r>
              <a:rPr lang="en-US" dirty="0" smtClean="0"/>
              <a:t>Collect data</a:t>
            </a:r>
          </a:p>
          <a:p>
            <a:r>
              <a:rPr lang="en-US" dirty="0" smtClean="0"/>
              <a:t>Process dispersion curves V</a:t>
            </a:r>
            <a:r>
              <a:rPr lang="en-US" sz="2000" dirty="0" smtClean="0"/>
              <a:t>R</a:t>
            </a:r>
            <a:r>
              <a:rPr lang="en-US" dirty="0" smtClean="0"/>
              <a:t>(</a:t>
            </a:r>
            <a:r>
              <a:rPr lang="en-US" dirty="0" err="1" smtClean="0"/>
              <a:t>f,x</a:t>
            </a:r>
            <a:r>
              <a:rPr lang="en-US" dirty="0"/>
              <a:t>)</a:t>
            </a:r>
            <a:endParaRPr lang="en-US" dirty="0" smtClean="0"/>
          </a:p>
          <a:p>
            <a:r>
              <a:rPr lang="en-US" dirty="0" smtClean="0"/>
              <a:t>Invert for V</a:t>
            </a:r>
            <a:r>
              <a:rPr lang="en-US" sz="2000" dirty="0" smtClean="0"/>
              <a:t>S</a:t>
            </a:r>
            <a:r>
              <a:rPr lang="en-US" dirty="0" smtClean="0"/>
              <a:t>(</a:t>
            </a:r>
            <a:r>
              <a:rPr lang="en-US" dirty="0" err="1" smtClean="0"/>
              <a:t>z,x</a:t>
            </a:r>
            <a:r>
              <a:rPr lang="en-US" dirty="0" smtClean="0"/>
              <a:t>)</a:t>
            </a:r>
            <a:endParaRPr lang="en-US" dirty="0"/>
          </a:p>
        </p:txBody>
      </p:sp>
      <p:sp>
        <p:nvSpPr>
          <p:cNvPr id="8" name="Rectangle 7"/>
          <p:cNvSpPr/>
          <p:nvPr/>
        </p:nvSpPr>
        <p:spPr>
          <a:xfrm>
            <a:off x="3455718" y="4001987"/>
            <a:ext cx="2090053" cy="15200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41411" y="4001987"/>
            <a:ext cx="2090053"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423" y="4001988"/>
            <a:ext cx="1045027" cy="152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85751" y="4001988"/>
            <a:ext cx="1078672" cy="152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rc 15"/>
          <p:cNvSpPr/>
          <p:nvPr/>
        </p:nvSpPr>
        <p:spPr>
          <a:xfrm rot="4865026" flipV="1">
            <a:off x="3310229" y="3529123"/>
            <a:ext cx="2812566" cy="1045233"/>
          </a:xfrm>
          <a:prstGeom prst="arc">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6341408" y="4190013"/>
            <a:ext cx="2090053" cy="263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341409" y="4732331"/>
            <a:ext cx="2090053" cy="263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341411" y="4995565"/>
            <a:ext cx="2090053" cy="263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341410" y="5258796"/>
            <a:ext cx="2090053" cy="263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3230089" y="3764478"/>
            <a:ext cx="115190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230089" y="3764478"/>
            <a:ext cx="0" cy="9970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15614" y="3762503"/>
            <a:ext cx="115190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5614" y="3762503"/>
            <a:ext cx="0" cy="9970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113739" y="3762503"/>
            <a:ext cx="115190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113739" y="3762503"/>
            <a:ext cx="0" cy="9970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ight Arrow 27"/>
          <p:cNvSpPr/>
          <p:nvPr/>
        </p:nvSpPr>
        <p:spPr>
          <a:xfrm>
            <a:off x="2844141" y="5014380"/>
            <a:ext cx="771895" cy="415637"/>
          </a:xfrm>
          <a:prstGeom prst="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5474523" y="4995565"/>
            <a:ext cx="771895" cy="415637"/>
          </a:xfrm>
          <a:prstGeom prst="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55013" y="3418896"/>
            <a:ext cx="284052" cy="369332"/>
          </a:xfrm>
          <a:prstGeom prst="rect">
            <a:avLst/>
          </a:prstGeom>
          <a:noFill/>
        </p:spPr>
        <p:txBody>
          <a:bodyPr wrap="none" rtlCol="0">
            <a:spAutoFit/>
          </a:bodyPr>
          <a:lstStyle/>
          <a:p>
            <a:r>
              <a:rPr lang="en-US" dirty="0" smtClean="0"/>
              <a:t>x</a:t>
            </a:r>
            <a:endParaRPr lang="en-US" dirty="0"/>
          </a:p>
        </p:txBody>
      </p:sp>
      <p:sp>
        <p:nvSpPr>
          <p:cNvPr id="40" name="TextBox 39"/>
          <p:cNvSpPr txBox="1"/>
          <p:nvPr/>
        </p:nvSpPr>
        <p:spPr>
          <a:xfrm>
            <a:off x="216763" y="4005347"/>
            <a:ext cx="261610" cy="369332"/>
          </a:xfrm>
          <a:prstGeom prst="rect">
            <a:avLst/>
          </a:prstGeom>
          <a:noFill/>
        </p:spPr>
        <p:txBody>
          <a:bodyPr wrap="none" rtlCol="0">
            <a:spAutoFit/>
          </a:bodyPr>
          <a:lstStyle/>
          <a:p>
            <a:r>
              <a:rPr lang="en-US" dirty="0" smtClean="0"/>
              <a:t>t</a:t>
            </a:r>
            <a:endParaRPr lang="en-US" dirty="0"/>
          </a:p>
        </p:txBody>
      </p:sp>
      <p:sp>
        <p:nvSpPr>
          <p:cNvPr id="41" name="TextBox 40"/>
          <p:cNvSpPr txBox="1"/>
          <p:nvPr/>
        </p:nvSpPr>
        <p:spPr>
          <a:xfrm>
            <a:off x="2971839" y="3973081"/>
            <a:ext cx="261610" cy="369332"/>
          </a:xfrm>
          <a:prstGeom prst="rect">
            <a:avLst/>
          </a:prstGeom>
          <a:noFill/>
        </p:spPr>
        <p:txBody>
          <a:bodyPr wrap="none" rtlCol="0">
            <a:spAutoFit/>
          </a:bodyPr>
          <a:lstStyle/>
          <a:p>
            <a:r>
              <a:rPr lang="en-US" dirty="0" smtClean="0"/>
              <a:t>f</a:t>
            </a:r>
            <a:endParaRPr lang="en-US" dirty="0"/>
          </a:p>
        </p:txBody>
      </p:sp>
      <p:sp>
        <p:nvSpPr>
          <p:cNvPr id="42" name="TextBox 41"/>
          <p:cNvSpPr txBox="1"/>
          <p:nvPr/>
        </p:nvSpPr>
        <p:spPr>
          <a:xfrm>
            <a:off x="3661609" y="3397308"/>
            <a:ext cx="288862" cy="369332"/>
          </a:xfrm>
          <a:prstGeom prst="rect">
            <a:avLst/>
          </a:prstGeom>
          <a:noFill/>
        </p:spPr>
        <p:txBody>
          <a:bodyPr wrap="none" rtlCol="0">
            <a:spAutoFit/>
          </a:bodyPr>
          <a:lstStyle/>
          <a:p>
            <a:r>
              <a:rPr lang="en-US" dirty="0" smtClean="0"/>
              <a:t>v</a:t>
            </a:r>
            <a:endParaRPr lang="en-US" dirty="0"/>
          </a:p>
        </p:txBody>
      </p:sp>
      <p:sp>
        <p:nvSpPr>
          <p:cNvPr id="43" name="TextBox 42"/>
          <p:cNvSpPr txBox="1"/>
          <p:nvPr/>
        </p:nvSpPr>
        <p:spPr>
          <a:xfrm>
            <a:off x="6418604" y="3366423"/>
            <a:ext cx="288862" cy="369332"/>
          </a:xfrm>
          <a:prstGeom prst="rect">
            <a:avLst/>
          </a:prstGeom>
          <a:noFill/>
        </p:spPr>
        <p:txBody>
          <a:bodyPr wrap="none" rtlCol="0">
            <a:spAutoFit/>
          </a:bodyPr>
          <a:lstStyle/>
          <a:p>
            <a:r>
              <a:rPr lang="en-US" dirty="0" smtClean="0"/>
              <a:t>x</a:t>
            </a:r>
            <a:endParaRPr lang="en-US" dirty="0"/>
          </a:p>
        </p:txBody>
      </p:sp>
      <p:sp>
        <p:nvSpPr>
          <p:cNvPr id="44" name="TextBox 43"/>
          <p:cNvSpPr txBox="1"/>
          <p:nvPr/>
        </p:nvSpPr>
        <p:spPr>
          <a:xfrm>
            <a:off x="5824877" y="3973081"/>
            <a:ext cx="276038" cy="369332"/>
          </a:xfrm>
          <a:prstGeom prst="rect">
            <a:avLst/>
          </a:prstGeom>
          <a:noFill/>
        </p:spPr>
        <p:txBody>
          <a:bodyPr wrap="none" rtlCol="0">
            <a:spAutoFit/>
          </a:bodyPr>
          <a:lstStyle/>
          <a:p>
            <a:r>
              <a:rPr lang="en-US" dirty="0" smtClean="0"/>
              <a:t>z</a:t>
            </a:r>
            <a:endParaRPr lang="en-US" dirty="0"/>
          </a:p>
        </p:txBody>
      </p:sp>
      <p:cxnSp>
        <p:nvCxnSpPr>
          <p:cNvPr id="49" name="Straight Arrow Connector 48"/>
          <p:cNvCxnSpPr/>
          <p:nvPr/>
        </p:nvCxnSpPr>
        <p:spPr>
          <a:xfrm flipV="1">
            <a:off x="3233449" y="3418896"/>
            <a:ext cx="304446" cy="35745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102644" y="3366423"/>
            <a:ext cx="288862" cy="369332"/>
          </a:xfrm>
          <a:prstGeom prst="rect">
            <a:avLst/>
          </a:prstGeom>
          <a:noFill/>
        </p:spPr>
        <p:txBody>
          <a:bodyPr wrap="none" rtlCol="0">
            <a:spAutoFit/>
          </a:bodyPr>
          <a:lstStyle/>
          <a:p>
            <a:r>
              <a:rPr lang="en-US" dirty="0" smtClean="0"/>
              <a:t>x</a:t>
            </a:r>
            <a:endParaRPr lang="en-US" dirty="0"/>
          </a:p>
        </p:txBody>
      </p:sp>
    </p:spTree>
    <p:extLst>
      <p:ext uri="{BB962C8B-B14F-4D97-AF65-F5344CB8AC3E}">
        <p14:creationId xmlns:p14="http://schemas.microsoft.com/office/powerpoint/2010/main" val="1175875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back-reflected waves</a:t>
            </a:r>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5</a:t>
            </a:fld>
            <a:endParaRPr lang="en-US" dirty="0"/>
          </a:p>
        </p:txBody>
      </p:sp>
      <p:grpSp>
        <p:nvGrpSpPr>
          <p:cNvPr id="5" name="Group 4"/>
          <p:cNvGrpSpPr/>
          <p:nvPr/>
        </p:nvGrpSpPr>
        <p:grpSpPr>
          <a:xfrm>
            <a:off x="1186256" y="4249184"/>
            <a:ext cx="2362200" cy="657999"/>
            <a:chOff x="2743200" y="2115418"/>
            <a:chExt cx="2362200" cy="657999"/>
          </a:xfrm>
        </p:grpSpPr>
        <p:sp>
          <p:nvSpPr>
            <p:cNvPr id="6" name="TextBox 5"/>
            <p:cNvSpPr txBox="1"/>
            <p:nvPr/>
          </p:nvSpPr>
          <p:spPr>
            <a:xfrm>
              <a:off x="3082693" y="2259751"/>
              <a:ext cx="1683217" cy="369332"/>
            </a:xfrm>
            <a:prstGeom prst="rect">
              <a:avLst/>
            </a:prstGeom>
            <a:noFill/>
          </p:spPr>
          <p:txBody>
            <a:bodyPr wrap="none" rtlCol="0">
              <a:spAutoFit/>
            </a:bodyPr>
            <a:lstStyle/>
            <a:p>
              <a:pPr algn="ctr"/>
              <a:r>
                <a:rPr lang="en-US" dirty="0" smtClean="0"/>
                <a:t>Back-reflections</a:t>
              </a:r>
            </a:p>
          </p:txBody>
        </p:sp>
        <p:sp>
          <p:nvSpPr>
            <p:cNvPr id="7" name="Rounded Rectangle 6"/>
            <p:cNvSpPr/>
            <p:nvPr/>
          </p:nvSpPr>
          <p:spPr>
            <a:xfrm>
              <a:off x="2743200" y="2115418"/>
              <a:ext cx="2362200" cy="6579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186256" y="1987719"/>
            <a:ext cx="2362200" cy="659532"/>
            <a:chOff x="2666815" y="4438665"/>
            <a:chExt cx="2362200" cy="659532"/>
          </a:xfrm>
        </p:grpSpPr>
        <p:sp>
          <p:nvSpPr>
            <p:cNvPr id="9" name="TextBox 8"/>
            <p:cNvSpPr txBox="1"/>
            <p:nvPr/>
          </p:nvSpPr>
          <p:spPr>
            <a:xfrm>
              <a:off x="2932088" y="4451866"/>
              <a:ext cx="1831655" cy="646331"/>
            </a:xfrm>
            <a:prstGeom prst="rect">
              <a:avLst/>
            </a:prstGeom>
            <a:noFill/>
          </p:spPr>
          <p:txBody>
            <a:bodyPr wrap="none" rtlCol="0">
              <a:spAutoFit/>
            </a:bodyPr>
            <a:lstStyle/>
            <a:p>
              <a:r>
                <a:rPr lang="en-US" dirty="0" smtClean="0"/>
                <a:t>Dispersion curves</a:t>
              </a:r>
            </a:p>
            <a:p>
              <a:pPr algn="ctr"/>
              <a:r>
                <a:rPr lang="en-US" dirty="0" smtClean="0"/>
                <a:t>V</a:t>
              </a:r>
              <a:r>
                <a:rPr lang="en-US" sz="1200" dirty="0" smtClean="0"/>
                <a:t>R</a:t>
              </a:r>
              <a:r>
                <a:rPr lang="en-US" dirty="0" smtClean="0"/>
                <a:t>(</a:t>
              </a:r>
              <a:r>
                <a:rPr lang="en-US" dirty="0" err="1" smtClean="0"/>
                <a:t>f,x</a:t>
              </a:r>
              <a:r>
                <a:rPr lang="en-US" dirty="0" smtClean="0"/>
                <a:t>)</a:t>
              </a:r>
              <a:endParaRPr lang="en-US" dirty="0"/>
            </a:p>
          </p:txBody>
        </p:sp>
        <p:sp>
          <p:nvSpPr>
            <p:cNvPr id="10" name="Rounded Rectangle 9"/>
            <p:cNvSpPr/>
            <p:nvPr/>
          </p:nvSpPr>
          <p:spPr>
            <a:xfrm>
              <a:off x="2666815" y="4438665"/>
              <a:ext cx="2362200" cy="6579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5442834" y="1564063"/>
            <a:ext cx="2090056" cy="1520043"/>
            <a:chOff x="6341408" y="4001987"/>
            <a:chExt cx="2090056" cy="1520043"/>
          </a:xfrm>
        </p:grpSpPr>
        <p:sp>
          <p:nvSpPr>
            <p:cNvPr id="22" name="Rectangle 21"/>
            <p:cNvSpPr/>
            <p:nvPr/>
          </p:nvSpPr>
          <p:spPr>
            <a:xfrm>
              <a:off x="6341411" y="4001987"/>
              <a:ext cx="2090053"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341408" y="4190013"/>
              <a:ext cx="2090053" cy="263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341409" y="4732331"/>
              <a:ext cx="2090053" cy="263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341411" y="4995565"/>
              <a:ext cx="2090053" cy="263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341410" y="5258796"/>
              <a:ext cx="2090053" cy="263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ight Arrow 27"/>
          <p:cNvSpPr/>
          <p:nvPr/>
        </p:nvSpPr>
        <p:spPr>
          <a:xfrm>
            <a:off x="4162302" y="2116266"/>
            <a:ext cx="771895" cy="415637"/>
          </a:xfrm>
          <a:prstGeom prst="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4162301" y="4365414"/>
            <a:ext cx="771895" cy="415637"/>
          </a:xfrm>
          <a:prstGeom prst="right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5031216" y="3276526"/>
            <a:ext cx="2501671" cy="2066628"/>
            <a:chOff x="5031216" y="3276526"/>
            <a:chExt cx="2501671" cy="2066628"/>
          </a:xfrm>
        </p:grpSpPr>
        <p:grpSp>
          <p:nvGrpSpPr>
            <p:cNvPr id="15" name="Group 14"/>
            <p:cNvGrpSpPr/>
            <p:nvPr/>
          </p:nvGrpSpPr>
          <p:grpSpPr>
            <a:xfrm>
              <a:off x="5442834" y="3813212"/>
              <a:ext cx="2090053" cy="1529942"/>
              <a:chOff x="6493811" y="3118697"/>
              <a:chExt cx="2090053" cy="1529942"/>
            </a:xfrm>
          </p:grpSpPr>
          <p:sp>
            <p:nvSpPr>
              <p:cNvPr id="16" name="Rectangle 15"/>
              <p:cNvSpPr/>
              <p:nvPr/>
            </p:nvSpPr>
            <p:spPr>
              <a:xfrm>
                <a:off x="6493811" y="3121262"/>
                <a:ext cx="2090053" cy="1520042"/>
              </a:xfrm>
              <a:prstGeom prst="rect">
                <a:avLst/>
              </a:prstGeom>
              <a:solidFill>
                <a:schemeClr val="bg1">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93811" y="3124622"/>
                <a:ext cx="360231"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48086" y="3122647"/>
                <a:ext cx="360231"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214236" y="3120672"/>
                <a:ext cx="360231"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580386" y="3118697"/>
                <a:ext cx="360231"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946536" y="3128597"/>
                <a:ext cx="360231" cy="1520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5031216" y="3276526"/>
              <a:ext cx="1440764" cy="1393109"/>
              <a:chOff x="5824877" y="3366423"/>
              <a:chExt cx="1440764" cy="1393109"/>
            </a:xfrm>
          </p:grpSpPr>
          <p:cxnSp>
            <p:nvCxnSpPr>
              <p:cNvPr id="30" name="Straight Arrow Connector 29"/>
              <p:cNvCxnSpPr/>
              <p:nvPr/>
            </p:nvCxnSpPr>
            <p:spPr>
              <a:xfrm>
                <a:off x="6113739" y="3762503"/>
                <a:ext cx="115190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113739" y="3762503"/>
                <a:ext cx="0" cy="9970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418604" y="3366423"/>
                <a:ext cx="288862" cy="369332"/>
              </a:xfrm>
              <a:prstGeom prst="rect">
                <a:avLst/>
              </a:prstGeom>
              <a:noFill/>
            </p:spPr>
            <p:txBody>
              <a:bodyPr wrap="none" rtlCol="0">
                <a:spAutoFit/>
              </a:bodyPr>
              <a:lstStyle/>
              <a:p>
                <a:r>
                  <a:rPr lang="en-US" dirty="0" smtClean="0"/>
                  <a:t>x</a:t>
                </a:r>
                <a:endParaRPr lang="en-US" dirty="0"/>
              </a:p>
            </p:txBody>
          </p:sp>
          <p:sp>
            <p:nvSpPr>
              <p:cNvPr id="33" name="TextBox 32"/>
              <p:cNvSpPr txBox="1"/>
              <p:nvPr/>
            </p:nvSpPr>
            <p:spPr>
              <a:xfrm>
                <a:off x="5824877" y="3973081"/>
                <a:ext cx="276038" cy="369332"/>
              </a:xfrm>
              <a:prstGeom prst="rect">
                <a:avLst/>
              </a:prstGeom>
              <a:noFill/>
            </p:spPr>
            <p:txBody>
              <a:bodyPr wrap="none" rtlCol="0">
                <a:spAutoFit/>
              </a:bodyPr>
              <a:lstStyle/>
              <a:p>
                <a:r>
                  <a:rPr lang="en-US" dirty="0" smtClean="0"/>
                  <a:t>z</a:t>
                </a:r>
                <a:endParaRPr lang="en-US" dirty="0"/>
              </a:p>
            </p:txBody>
          </p:sp>
        </p:grpSp>
      </p:grpSp>
      <p:grpSp>
        <p:nvGrpSpPr>
          <p:cNvPr id="35" name="Group 34"/>
          <p:cNvGrpSpPr/>
          <p:nvPr/>
        </p:nvGrpSpPr>
        <p:grpSpPr>
          <a:xfrm>
            <a:off x="5031216" y="1032915"/>
            <a:ext cx="1440764" cy="1393109"/>
            <a:chOff x="5824877" y="3366423"/>
            <a:chExt cx="1440764" cy="1393109"/>
          </a:xfrm>
        </p:grpSpPr>
        <p:cxnSp>
          <p:nvCxnSpPr>
            <p:cNvPr id="36" name="Straight Arrow Connector 35"/>
            <p:cNvCxnSpPr/>
            <p:nvPr/>
          </p:nvCxnSpPr>
          <p:spPr>
            <a:xfrm>
              <a:off x="6113739" y="3762503"/>
              <a:ext cx="115190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113739" y="3762503"/>
              <a:ext cx="0" cy="99702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18604" y="3366423"/>
              <a:ext cx="288862" cy="369332"/>
            </a:xfrm>
            <a:prstGeom prst="rect">
              <a:avLst/>
            </a:prstGeom>
            <a:noFill/>
          </p:spPr>
          <p:txBody>
            <a:bodyPr wrap="none" rtlCol="0">
              <a:spAutoFit/>
            </a:bodyPr>
            <a:lstStyle/>
            <a:p>
              <a:r>
                <a:rPr lang="en-US" dirty="0" smtClean="0"/>
                <a:t>x</a:t>
              </a:r>
              <a:endParaRPr lang="en-US" dirty="0"/>
            </a:p>
          </p:txBody>
        </p:sp>
        <p:sp>
          <p:nvSpPr>
            <p:cNvPr id="39" name="TextBox 38"/>
            <p:cNvSpPr txBox="1"/>
            <p:nvPr/>
          </p:nvSpPr>
          <p:spPr>
            <a:xfrm>
              <a:off x="5824877" y="3973081"/>
              <a:ext cx="276038" cy="369332"/>
            </a:xfrm>
            <a:prstGeom prst="rect">
              <a:avLst/>
            </a:prstGeom>
            <a:noFill/>
          </p:spPr>
          <p:txBody>
            <a:bodyPr wrap="none" rtlCol="0">
              <a:spAutoFit/>
            </a:bodyPr>
            <a:lstStyle/>
            <a:p>
              <a:r>
                <a:rPr lang="en-US" dirty="0" smtClean="0"/>
                <a:t>z</a:t>
              </a:r>
              <a:endParaRPr lang="en-US" dirty="0"/>
            </a:p>
          </p:txBody>
        </p:sp>
      </p:grpSp>
    </p:spTree>
    <p:extLst>
      <p:ext uri="{BB962C8B-B14F-4D97-AF65-F5344CB8AC3E}">
        <p14:creationId xmlns:p14="http://schemas.microsoft.com/office/powerpoint/2010/main" val="10741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31" y="1602053"/>
            <a:ext cx="2828925" cy="36004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26261" y="1602052"/>
            <a:ext cx="2828925" cy="360045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585" t="6076" r="4122" b="2161"/>
          <a:stretch/>
        </p:blipFill>
        <p:spPr>
          <a:xfrm>
            <a:off x="6142382" y="1645920"/>
            <a:ext cx="2560320" cy="3474720"/>
          </a:xfrm>
          <a:prstGeom prst="rect">
            <a:avLst/>
          </a:prstGeom>
        </p:spPr>
      </p:pic>
      <p:sp>
        <p:nvSpPr>
          <p:cNvPr id="2" name="Title 1"/>
          <p:cNvSpPr>
            <a:spLocks noGrp="1"/>
          </p:cNvSpPr>
          <p:nvPr>
            <p:ph type="title"/>
          </p:nvPr>
        </p:nvSpPr>
        <p:spPr/>
        <p:txBody>
          <a:bodyPr/>
          <a:lstStyle/>
          <a:p>
            <a:r>
              <a:rPr lang="en-US" dirty="0" smtClean="0"/>
              <a:t>Ground-roll back reflections</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6</a:t>
            </a:fld>
            <a:endParaRPr lang="en-US" dirty="0"/>
          </a:p>
        </p:txBody>
      </p:sp>
      <p:sp>
        <p:nvSpPr>
          <p:cNvPr id="10" name="TextBox 9"/>
          <p:cNvSpPr txBox="1"/>
          <p:nvPr/>
        </p:nvSpPr>
        <p:spPr>
          <a:xfrm>
            <a:off x="1079219" y="5202503"/>
            <a:ext cx="1052148" cy="369332"/>
          </a:xfrm>
          <a:prstGeom prst="rect">
            <a:avLst/>
          </a:prstGeom>
          <a:noFill/>
        </p:spPr>
        <p:txBody>
          <a:bodyPr wrap="none" rtlCol="0">
            <a:spAutoFit/>
          </a:bodyPr>
          <a:lstStyle/>
          <a:p>
            <a:r>
              <a:rPr lang="en-US" dirty="0" smtClean="0"/>
              <a:t>Synthetic</a:t>
            </a:r>
            <a:endParaRPr lang="en-US" dirty="0"/>
          </a:p>
        </p:txBody>
      </p:sp>
      <p:sp>
        <p:nvSpPr>
          <p:cNvPr id="11" name="TextBox 10"/>
          <p:cNvSpPr txBox="1"/>
          <p:nvPr/>
        </p:nvSpPr>
        <p:spPr>
          <a:xfrm>
            <a:off x="3780707" y="5173912"/>
            <a:ext cx="1574149" cy="369332"/>
          </a:xfrm>
          <a:prstGeom prst="rect">
            <a:avLst/>
          </a:prstGeom>
          <a:noFill/>
        </p:spPr>
        <p:txBody>
          <a:bodyPr wrap="none" rtlCol="0">
            <a:spAutoFit/>
          </a:bodyPr>
          <a:lstStyle/>
          <a:p>
            <a:r>
              <a:rPr lang="en-US" dirty="0" smtClean="0"/>
              <a:t>Physical model</a:t>
            </a:r>
            <a:endParaRPr lang="en-US" dirty="0"/>
          </a:p>
        </p:txBody>
      </p:sp>
      <p:sp>
        <p:nvSpPr>
          <p:cNvPr id="12" name="TextBox 11"/>
          <p:cNvSpPr txBox="1"/>
          <p:nvPr/>
        </p:nvSpPr>
        <p:spPr>
          <a:xfrm>
            <a:off x="7304461" y="5169138"/>
            <a:ext cx="633507" cy="369332"/>
          </a:xfrm>
          <a:prstGeom prst="rect">
            <a:avLst/>
          </a:prstGeom>
          <a:noFill/>
        </p:spPr>
        <p:txBody>
          <a:bodyPr wrap="none" rtlCol="0">
            <a:spAutoFit/>
          </a:bodyPr>
          <a:lstStyle/>
          <a:p>
            <a:r>
              <a:rPr lang="en-US" dirty="0" smtClean="0"/>
              <a:t>Field</a:t>
            </a:r>
            <a:endParaRPr lang="en-US" dirty="0"/>
          </a:p>
        </p:txBody>
      </p:sp>
      <p:sp>
        <p:nvSpPr>
          <p:cNvPr id="6" name="Rectangle 5"/>
          <p:cNvSpPr/>
          <p:nvPr/>
        </p:nvSpPr>
        <p:spPr>
          <a:xfrm>
            <a:off x="588398" y="1276184"/>
            <a:ext cx="7999012" cy="49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670130" y="1602054"/>
            <a:ext cx="250390" cy="246221"/>
          </a:xfrm>
          <a:prstGeom prst="rect">
            <a:avLst/>
          </a:prstGeom>
          <a:noFill/>
        </p:spPr>
        <p:txBody>
          <a:bodyPr wrap="none" rtlCol="0">
            <a:spAutoFit/>
          </a:bodyPr>
          <a:lstStyle/>
          <a:p>
            <a:r>
              <a:rPr lang="en-US" sz="1000" dirty="0" smtClean="0"/>
              <a:t>0</a:t>
            </a:r>
            <a:endParaRPr lang="en-US" sz="1000" dirty="0"/>
          </a:p>
        </p:txBody>
      </p:sp>
      <p:sp>
        <p:nvSpPr>
          <p:cNvPr id="13" name="TextBox 12"/>
          <p:cNvSpPr txBox="1"/>
          <p:nvPr/>
        </p:nvSpPr>
        <p:spPr>
          <a:xfrm>
            <a:off x="2024253" y="1602054"/>
            <a:ext cx="316112" cy="246221"/>
          </a:xfrm>
          <a:prstGeom prst="rect">
            <a:avLst/>
          </a:prstGeom>
          <a:noFill/>
        </p:spPr>
        <p:txBody>
          <a:bodyPr wrap="none" rtlCol="0">
            <a:spAutoFit/>
          </a:bodyPr>
          <a:lstStyle/>
          <a:p>
            <a:r>
              <a:rPr lang="en-US" sz="1000" dirty="0" smtClean="0"/>
              <a:t>40</a:t>
            </a:r>
            <a:endParaRPr lang="en-US" sz="1000" dirty="0"/>
          </a:p>
        </p:txBody>
      </p:sp>
      <p:sp>
        <p:nvSpPr>
          <p:cNvPr id="14" name="TextBox 13"/>
          <p:cNvSpPr txBox="1"/>
          <p:nvPr/>
        </p:nvSpPr>
        <p:spPr>
          <a:xfrm>
            <a:off x="1434413" y="1602054"/>
            <a:ext cx="316112" cy="246221"/>
          </a:xfrm>
          <a:prstGeom prst="rect">
            <a:avLst/>
          </a:prstGeom>
          <a:noFill/>
        </p:spPr>
        <p:txBody>
          <a:bodyPr wrap="none" rtlCol="0">
            <a:spAutoFit/>
          </a:bodyPr>
          <a:lstStyle/>
          <a:p>
            <a:r>
              <a:rPr lang="en-US" sz="1000" dirty="0" smtClean="0"/>
              <a:t>80</a:t>
            </a:r>
            <a:endParaRPr lang="en-US" sz="1000" dirty="0"/>
          </a:p>
        </p:txBody>
      </p:sp>
      <p:sp>
        <p:nvSpPr>
          <p:cNvPr id="15" name="TextBox 14"/>
          <p:cNvSpPr txBox="1"/>
          <p:nvPr/>
        </p:nvSpPr>
        <p:spPr>
          <a:xfrm>
            <a:off x="797020" y="1602053"/>
            <a:ext cx="381836" cy="246221"/>
          </a:xfrm>
          <a:prstGeom prst="rect">
            <a:avLst/>
          </a:prstGeom>
          <a:noFill/>
        </p:spPr>
        <p:txBody>
          <a:bodyPr wrap="none" rtlCol="0">
            <a:spAutoFit/>
          </a:bodyPr>
          <a:lstStyle/>
          <a:p>
            <a:r>
              <a:rPr lang="en-US" sz="1000" dirty="0" smtClean="0"/>
              <a:t>120</a:t>
            </a:r>
            <a:endParaRPr lang="en-US" sz="1000" dirty="0"/>
          </a:p>
        </p:txBody>
      </p:sp>
      <p:sp>
        <p:nvSpPr>
          <p:cNvPr id="30" name="Rectangle 29"/>
          <p:cNvSpPr/>
          <p:nvPr/>
        </p:nvSpPr>
        <p:spPr>
          <a:xfrm>
            <a:off x="5655303" y="1602054"/>
            <a:ext cx="438058" cy="369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549827" y="1602049"/>
            <a:ext cx="250390" cy="246221"/>
          </a:xfrm>
          <a:prstGeom prst="rect">
            <a:avLst/>
          </a:prstGeom>
          <a:noFill/>
        </p:spPr>
        <p:txBody>
          <a:bodyPr wrap="none" rtlCol="0">
            <a:spAutoFit/>
          </a:bodyPr>
          <a:lstStyle/>
          <a:p>
            <a:r>
              <a:rPr lang="en-US" sz="1000" dirty="0" smtClean="0"/>
              <a:t>0</a:t>
            </a:r>
            <a:endParaRPr lang="en-US" sz="1000" dirty="0"/>
          </a:p>
        </p:txBody>
      </p:sp>
      <p:sp>
        <p:nvSpPr>
          <p:cNvPr id="17" name="TextBox 16"/>
          <p:cNvSpPr txBox="1"/>
          <p:nvPr/>
        </p:nvSpPr>
        <p:spPr>
          <a:xfrm>
            <a:off x="4677411" y="1602051"/>
            <a:ext cx="316112" cy="246221"/>
          </a:xfrm>
          <a:prstGeom prst="rect">
            <a:avLst/>
          </a:prstGeom>
          <a:noFill/>
        </p:spPr>
        <p:txBody>
          <a:bodyPr wrap="none" rtlCol="0">
            <a:spAutoFit/>
          </a:bodyPr>
          <a:lstStyle/>
          <a:p>
            <a:r>
              <a:rPr lang="en-US" sz="1000" dirty="0" smtClean="0"/>
              <a:t>40</a:t>
            </a:r>
            <a:endParaRPr lang="en-US" sz="1000" dirty="0"/>
          </a:p>
        </p:txBody>
      </p:sp>
      <p:sp>
        <p:nvSpPr>
          <p:cNvPr id="18" name="TextBox 17"/>
          <p:cNvSpPr txBox="1"/>
          <p:nvPr/>
        </p:nvSpPr>
        <p:spPr>
          <a:xfrm>
            <a:off x="3780707" y="1602052"/>
            <a:ext cx="316112" cy="246221"/>
          </a:xfrm>
          <a:prstGeom prst="rect">
            <a:avLst/>
          </a:prstGeom>
          <a:noFill/>
        </p:spPr>
        <p:txBody>
          <a:bodyPr wrap="none" rtlCol="0">
            <a:spAutoFit/>
          </a:bodyPr>
          <a:lstStyle/>
          <a:p>
            <a:r>
              <a:rPr lang="en-US" sz="1000" dirty="0" smtClean="0"/>
              <a:t>80</a:t>
            </a:r>
            <a:endParaRPr lang="en-US" sz="1000" dirty="0"/>
          </a:p>
        </p:txBody>
      </p:sp>
      <p:sp>
        <p:nvSpPr>
          <p:cNvPr id="20" name="TextBox 19"/>
          <p:cNvSpPr txBox="1"/>
          <p:nvPr/>
        </p:nvSpPr>
        <p:spPr>
          <a:xfrm>
            <a:off x="8462215" y="1570515"/>
            <a:ext cx="250390" cy="246221"/>
          </a:xfrm>
          <a:prstGeom prst="rect">
            <a:avLst/>
          </a:prstGeom>
          <a:noFill/>
        </p:spPr>
        <p:txBody>
          <a:bodyPr wrap="none" rtlCol="0">
            <a:spAutoFit/>
          </a:bodyPr>
          <a:lstStyle/>
          <a:p>
            <a:r>
              <a:rPr lang="en-US" sz="1000" dirty="0" smtClean="0"/>
              <a:t>0</a:t>
            </a:r>
            <a:endParaRPr lang="en-US" sz="1000" dirty="0"/>
          </a:p>
        </p:txBody>
      </p:sp>
      <p:sp>
        <p:nvSpPr>
          <p:cNvPr id="21" name="TextBox 20"/>
          <p:cNvSpPr txBox="1"/>
          <p:nvPr/>
        </p:nvSpPr>
        <p:spPr>
          <a:xfrm>
            <a:off x="7422542" y="1570515"/>
            <a:ext cx="381836" cy="246221"/>
          </a:xfrm>
          <a:prstGeom prst="rect">
            <a:avLst/>
          </a:prstGeom>
          <a:noFill/>
        </p:spPr>
        <p:txBody>
          <a:bodyPr wrap="none" rtlCol="0">
            <a:spAutoFit/>
          </a:bodyPr>
          <a:lstStyle/>
          <a:p>
            <a:r>
              <a:rPr lang="en-US" sz="1000" dirty="0" smtClean="0"/>
              <a:t>500</a:t>
            </a:r>
            <a:endParaRPr lang="en-US" sz="1000" dirty="0"/>
          </a:p>
        </p:txBody>
      </p:sp>
      <p:sp>
        <p:nvSpPr>
          <p:cNvPr id="22" name="TextBox 21"/>
          <p:cNvSpPr txBox="1"/>
          <p:nvPr/>
        </p:nvSpPr>
        <p:spPr>
          <a:xfrm>
            <a:off x="6351189" y="1570515"/>
            <a:ext cx="447558" cy="246221"/>
          </a:xfrm>
          <a:prstGeom prst="rect">
            <a:avLst/>
          </a:prstGeom>
          <a:noFill/>
        </p:spPr>
        <p:txBody>
          <a:bodyPr wrap="none" rtlCol="0">
            <a:spAutoFit/>
          </a:bodyPr>
          <a:lstStyle/>
          <a:p>
            <a:r>
              <a:rPr lang="en-US" sz="1000" dirty="0" smtClean="0"/>
              <a:t>1000</a:t>
            </a:r>
            <a:endParaRPr lang="en-US" sz="1000" dirty="0"/>
          </a:p>
        </p:txBody>
      </p:sp>
      <p:sp>
        <p:nvSpPr>
          <p:cNvPr id="28" name="Rectangle 27"/>
          <p:cNvSpPr/>
          <p:nvPr/>
        </p:nvSpPr>
        <p:spPr>
          <a:xfrm>
            <a:off x="109418" y="1428584"/>
            <a:ext cx="438058" cy="369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73274" y="1673342"/>
            <a:ext cx="282450" cy="3447298"/>
            <a:chOff x="373274" y="1673342"/>
            <a:chExt cx="282450" cy="3447298"/>
          </a:xfrm>
        </p:grpSpPr>
        <p:sp>
          <p:nvSpPr>
            <p:cNvPr id="23" name="TextBox 22"/>
            <p:cNvSpPr txBox="1"/>
            <p:nvPr/>
          </p:nvSpPr>
          <p:spPr>
            <a:xfrm>
              <a:off x="405334" y="1673342"/>
              <a:ext cx="250390" cy="246221"/>
            </a:xfrm>
            <a:prstGeom prst="rect">
              <a:avLst/>
            </a:prstGeom>
            <a:noFill/>
          </p:spPr>
          <p:txBody>
            <a:bodyPr wrap="none" rtlCol="0">
              <a:spAutoFit/>
            </a:bodyPr>
            <a:lstStyle/>
            <a:p>
              <a:r>
                <a:rPr lang="en-US" sz="1000" dirty="0" smtClean="0"/>
                <a:t>0</a:t>
              </a:r>
              <a:endParaRPr lang="en-US" sz="1000" dirty="0"/>
            </a:p>
          </p:txBody>
        </p:sp>
        <p:sp>
          <p:nvSpPr>
            <p:cNvPr id="24" name="TextBox 23"/>
            <p:cNvSpPr txBox="1"/>
            <p:nvPr/>
          </p:nvSpPr>
          <p:spPr>
            <a:xfrm>
              <a:off x="373274" y="2477748"/>
              <a:ext cx="282450" cy="246221"/>
            </a:xfrm>
            <a:prstGeom prst="rect">
              <a:avLst/>
            </a:prstGeom>
            <a:noFill/>
          </p:spPr>
          <p:txBody>
            <a:bodyPr wrap="none" rtlCol="0">
              <a:spAutoFit/>
            </a:bodyPr>
            <a:lstStyle/>
            <a:p>
              <a:r>
                <a:rPr lang="en-US" sz="1000" dirty="0" smtClean="0"/>
                <a:t>.2</a:t>
              </a:r>
              <a:endParaRPr lang="en-US" sz="1000" dirty="0"/>
            </a:p>
          </p:txBody>
        </p:sp>
        <p:sp>
          <p:nvSpPr>
            <p:cNvPr id="25" name="TextBox 24"/>
            <p:cNvSpPr txBox="1"/>
            <p:nvPr/>
          </p:nvSpPr>
          <p:spPr>
            <a:xfrm>
              <a:off x="373274" y="3279167"/>
              <a:ext cx="282450" cy="246221"/>
            </a:xfrm>
            <a:prstGeom prst="rect">
              <a:avLst/>
            </a:prstGeom>
            <a:noFill/>
          </p:spPr>
          <p:txBody>
            <a:bodyPr wrap="none" rtlCol="0">
              <a:spAutoFit/>
            </a:bodyPr>
            <a:lstStyle/>
            <a:p>
              <a:r>
                <a:rPr lang="en-US" sz="1000" dirty="0" smtClean="0"/>
                <a:t>.4</a:t>
              </a:r>
              <a:endParaRPr lang="en-US" sz="1000" dirty="0"/>
            </a:p>
          </p:txBody>
        </p:sp>
        <p:sp>
          <p:nvSpPr>
            <p:cNvPr id="26" name="TextBox 25"/>
            <p:cNvSpPr txBox="1"/>
            <p:nvPr/>
          </p:nvSpPr>
          <p:spPr>
            <a:xfrm>
              <a:off x="373274" y="4099477"/>
              <a:ext cx="282450" cy="246221"/>
            </a:xfrm>
            <a:prstGeom prst="rect">
              <a:avLst/>
            </a:prstGeom>
            <a:noFill/>
          </p:spPr>
          <p:txBody>
            <a:bodyPr wrap="none" rtlCol="0">
              <a:spAutoFit/>
            </a:bodyPr>
            <a:lstStyle/>
            <a:p>
              <a:r>
                <a:rPr lang="en-US" sz="1000" dirty="0" smtClean="0"/>
                <a:t>.6</a:t>
              </a:r>
              <a:endParaRPr lang="en-US" sz="1000" dirty="0"/>
            </a:p>
          </p:txBody>
        </p:sp>
        <p:sp>
          <p:nvSpPr>
            <p:cNvPr id="27" name="TextBox 26"/>
            <p:cNvSpPr txBox="1"/>
            <p:nvPr/>
          </p:nvSpPr>
          <p:spPr>
            <a:xfrm>
              <a:off x="373274" y="4874419"/>
              <a:ext cx="282450" cy="246221"/>
            </a:xfrm>
            <a:prstGeom prst="rect">
              <a:avLst/>
            </a:prstGeom>
            <a:noFill/>
          </p:spPr>
          <p:txBody>
            <a:bodyPr wrap="none" rtlCol="0">
              <a:spAutoFit/>
            </a:bodyPr>
            <a:lstStyle/>
            <a:p>
              <a:r>
                <a:rPr lang="en-US" sz="1000" dirty="0" smtClean="0"/>
                <a:t>.8</a:t>
              </a:r>
              <a:endParaRPr lang="en-US" sz="1000" dirty="0"/>
            </a:p>
          </p:txBody>
        </p:sp>
      </p:grpSp>
      <p:sp>
        <p:nvSpPr>
          <p:cNvPr id="29" name="Rectangle 28"/>
          <p:cNvSpPr/>
          <p:nvPr/>
        </p:nvSpPr>
        <p:spPr>
          <a:xfrm>
            <a:off x="5909423" y="1428584"/>
            <a:ext cx="438058" cy="369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070479" y="1673679"/>
            <a:ext cx="348172" cy="3323850"/>
            <a:chOff x="340413" y="1776506"/>
            <a:chExt cx="348172" cy="3323850"/>
          </a:xfrm>
        </p:grpSpPr>
        <p:sp>
          <p:nvSpPr>
            <p:cNvPr id="32" name="TextBox 31"/>
            <p:cNvSpPr txBox="1"/>
            <p:nvPr/>
          </p:nvSpPr>
          <p:spPr>
            <a:xfrm>
              <a:off x="405334" y="1776506"/>
              <a:ext cx="250390" cy="246221"/>
            </a:xfrm>
            <a:prstGeom prst="rect">
              <a:avLst/>
            </a:prstGeom>
            <a:noFill/>
          </p:spPr>
          <p:txBody>
            <a:bodyPr wrap="none" rtlCol="0">
              <a:spAutoFit/>
            </a:bodyPr>
            <a:lstStyle/>
            <a:p>
              <a:r>
                <a:rPr lang="en-US" sz="1000" dirty="0" smtClean="0"/>
                <a:t>0</a:t>
              </a:r>
              <a:endParaRPr lang="en-US" sz="1000" dirty="0"/>
            </a:p>
          </p:txBody>
        </p:sp>
        <p:sp>
          <p:nvSpPr>
            <p:cNvPr id="33" name="TextBox 32"/>
            <p:cNvSpPr txBox="1"/>
            <p:nvPr/>
          </p:nvSpPr>
          <p:spPr>
            <a:xfrm>
              <a:off x="389304" y="2152383"/>
              <a:ext cx="282450" cy="246221"/>
            </a:xfrm>
            <a:prstGeom prst="rect">
              <a:avLst/>
            </a:prstGeom>
            <a:noFill/>
          </p:spPr>
          <p:txBody>
            <a:bodyPr wrap="none" rtlCol="0">
              <a:spAutoFit/>
            </a:bodyPr>
            <a:lstStyle/>
            <a:p>
              <a:r>
                <a:rPr lang="en-US" sz="1000" dirty="0" smtClean="0"/>
                <a:t>.4</a:t>
              </a:r>
              <a:endParaRPr lang="en-US" sz="1000" dirty="0"/>
            </a:p>
          </p:txBody>
        </p:sp>
        <p:sp>
          <p:nvSpPr>
            <p:cNvPr id="34" name="TextBox 33"/>
            <p:cNvSpPr txBox="1"/>
            <p:nvPr/>
          </p:nvSpPr>
          <p:spPr>
            <a:xfrm>
              <a:off x="381225" y="2588526"/>
              <a:ext cx="282450" cy="246221"/>
            </a:xfrm>
            <a:prstGeom prst="rect">
              <a:avLst/>
            </a:prstGeom>
            <a:noFill/>
          </p:spPr>
          <p:txBody>
            <a:bodyPr wrap="none" rtlCol="0">
              <a:spAutoFit/>
            </a:bodyPr>
            <a:lstStyle/>
            <a:p>
              <a:r>
                <a:rPr lang="en-US" sz="1000" dirty="0" smtClean="0"/>
                <a:t>.8</a:t>
              </a:r>
              <a:endParaRPr lang="en-US" sz="1000" dirty="0"/>
            </a:p>
          </p:txBody>
        </p:sp>
        <p:sp>
          <p:nvSpPr>
            <p:cNvPr id="35" name="TextBox 34"/>
            <p:cNvSpPr txBox="1"/>
            <p:nvPr/>
          </p:nvSpPr>
          <p:spPr>
            <a:xfrm>
              <a:off x="340413" y="4402865"/>
              <a:ext cx="348172" cy="246221"/>
            </a:xfrm>
            <a:prstGeom prst="rect">
              <a:avLst/>
            </a:prstGeom>
            <a:noFill/>
          </p:spPr>
          <p:txBody>
            <a:bodyPr wrap="none" rtlCol="0">
              <a:spAutoFit/>
            </a:bodyPr>
            <a:lstStyle/>
            <a:p>
              <a:r>
                <a:rPr lang="en-US" sz="1000" dirty="0" smtClean="0"/>
                <a:t>2.4</a:t>
              </a:r>
              <a:endParaRPr lang="en-US" sz="1000" dirty="0"/>
            </a:p>
          </p:txBody>
        </p:sp>
        <p:sp>
          <p:nvSpPr>
            <p:cNvPr id="36" name="TextBox 35"/>
            <p:cNvSpPr txBox="1"/>
            <p:nvPr/>
          </p:nvSpPr>
          <p:spPr>
            <a:xfrm>
              <a:off x="340413" y="4854135"/>
              <a:ext cx="348172" cy="246221"/>
            </a:xfrm>
            <a:prstGeom prst="rect">
              <a:avLst/>
            </a:prstGeom>
            <a:noFill/>
          </p:spPr>
          <p:txBody>
            <a:bodyPr wrap="none" rtlCol="0">
              <a:spAutoFit/>
            </a:bodyPr>
            <a:lstStyle/>
            <a:p>
              <a:r>
                <a:rPr lang="en-US" sz="1000" dirty="0" smtClean="0"/>
                <a:t>2.8</a:t>
              </a:r>
              <a:endParaRPr lang="en-US" sz="1000" dirty="0"/>
            </a:p>
          </p:txBody>
        </p:sp>
      </p:grpSp>
      <p:grpSp>
        <p:nvGrpSpPr>
          <p:cNvPr id="37" name="Group 36"/>
          <p:cNvGrpSpPr/>
          <p:nvPr/>
        </p:nvGrpSpPr>
        <p:grpSpPr>
          <a:xfrm>
            <a:off x="3210644" y="1713373"/>
            <a:ext cx="282450" cy="3399790"/>
            <a:chOff x="445089" y="1843959"/>
            <a:chExt cx="282450" cy="3399790"/>
          </a:xfrm>
        </p:grpSpPr>
        <p:sp>
          <p:nvSpPr>
            <p:cNvPr id="38" name="TextBox 37"/>
            <p:cNvSpPr txBox="1"/>
            <p:nvPr/>
          </p:nvSpPr>
          <p:spPr>
            <a:xfrm>
              <a:off x="461119" y="1843959"/>
              <a:ext cx="250390" cy="246221"/>
            </a:xfrm>
            <a:prstGeom prst="rect">
              <a:avLst/>
            </a:prstGeom>
            <a:noFill/>
          </p:spPr>
          <p:txBody>
            <a:bodyPr wrap="none" rtlCol="0">
              <a:spAutoFit/>
            </a:bodyPr>
            <a:lstStyle/>
            <a:p>
              <a:r>
                <a:rPr lang="en-US" sz="1000" dirty="0" smtClean="0"/>
                <a:t>0</a:t>
              </a:r>
              <a:endParaRPr lang="en-US" sz="1000" dirty="0"/>
            </a:p>
          </p:txBody>
        </p:sp>
        <p:sp>
          <p:nvSpPr>
            <p:cNvPr id="39" name="TextBox 38"/>
            <p:cNvSpPr txBox="1"/>
            <p:nvPr/>
          </p:nvSpPr>
          <p:spPr>
            <a:xfrm>
              <a:off x="445089" y="3087606"/>
              <a:ext cx="282450" cy="246221"/>
            </a:xfrm>
            <a:prstGeom prst="rect">
              <a:avLst/>
            </a:prstGeom>
            <a:noFill/>
          </p:spPr>
          <p:txBody>
            <a:bodyPr wrap="none" rtlCol="0">
              <a:spAutoFit/>
            </a:bodyPr>
            <a:lstStyle/>
            <a:p>
              <a:r>
                <a:rPr lang="en-US" sz="1000" dirty="0" smtClean="0"/>
                <a:t>.2</a:t>
              </a:r>
              <a:endParaRPr lang="en-US" sz="1000" dirty="0"/>
            </a:p>
          </p:txBody>
        </p:sp>
        <p:sp>
          <p:nvSpPr>
            <p:cNvPr id="40" name="TextBox 39"/>
            <p:cNvSpPr txBox="1"/>
            <p:nvPr/>
          </p:nvSpPr>
          <p:spPr>
            <a:xfrm>
              <a:off x="445089" y="3722897"/>
              <a:ext cx="282450" cy="246221"/>
            </a:xfrm>
            <a:prstGeom prst="rect">
              <a:avLst/>
            </a:prstGeom>
            <a:noFill/>
          </p:spPr>
          <p:txBody>
            <a:bodyPr wrap="none" rtlCol="0">
              <a:spAutoFit/>
            </a:bodyPr>
            <a:lstStyle/>
            <a:p>
              <a:r>
                <a:rPr lang="en-US" sz="1000" dirty="0" smtClean="0"/>
                <a:t>.3</a:t>
              </a:r>
              <a:endParaRPr lang="en-US" sz="1000" dirty="0"/>
            </a:p>
          </p:txBody>
        </p:sp>
        <p:sp>
          <p:nvSpPr>
            <p:cNvPr id="41" name="TextBox 40"/>
            <p:cNvSpPr txBox="1"/>
            <p:nvPr/>
          </p:nvSpPr>
          <p:spPr>
            <a:xfrm>
              <a:off x="445089" y="4353173"/>
              <a:ext cx="282450" cy="246221"/>
            </a:xfrm>
            <a:prstGeom prst="rect">
              <a:avLst/>
            </a:prstGeom>
            <a:noFill/>
          </p:spPr>
          <p:txBody>
            <a:bodyPr wrap="none" rtlCol="0">
              <a:spAutoFit/>
            </a:bodyPr>
            <a:lstStyle/>
            <a:p>
              <a:r>
                <a:rPr lang="en-US" sz="1000" dirty="0" smtClean="0"/>
                <a:t>.4</a:t>
              </a:r>
              <a:endParaRPr lang="en-US" sz="1000" dirty="0"/>
            </a:p>
          </p:txBody>
        </p:sp>
        <p:sp>
          <p:nvSpPr>
            <p:cNvPr id="42" name="TextBox 41"/>
            <p:cNvSpPr txBox="1"/>
            <p:nvPr/>
          </p:nvSpPr>
          <p:spPr>
            <a:xfrm>
              <a:off x="445089" y="4997528"/>
              <a:ext cx="282450" cy="246221"/>
            </a:xfrm>
            <a:prstGeom prst="rect">
              <a:avLst/>
            </a:prstGeom>
            <a:noFill/>
          </p:spPr>
          <p:txBody>
            <a:bodyPr wrap="none" rtlCol="0">
              <a:spAutoFit/>
            </a:bodyPr>
            <a:lstStyle/>
            <a:p>
              <a:r>
                <a:rPr lang="en-US" sz="1000" dirty="0" smtClean="0"/>
                <a:t>.5</a:t>
              </a:r>
              <a:endParaRPr lang="en-US" sz="1000" dirty="0"/>
            </a:p>
          </p:txBody>
        </p:sp>
      </p:grpSp>
      <p:sp>
        <p:nvSpPr>
          <p:cNvPr id="43" name="TextBox 42"/>
          <p:cNvSpPr txBox="1"/>
          <p:nvPr/>
        </p:nvSpPr>
        <p:spPr>
          <a:xfrm>
            <a:off x="6070479" y="3859322"/>
            <a:ext cx="348172" cy="246221"/>
          </a:xfrm>
          <a:prstGeom prst="rect">
            <a:avLst/>
          </a:prstGeom>
          <a:noFill/>
        </p:spPr>
        <p:txBody>
          <a:bodyPr wrap="none" rtlCol="0">
            <a:spAutoFit/>
          </a:bodyPr>
          <a:lstStyle/>
          <a:p>
            <a:r>
              <a:rPr lang="en-US" sz="1000" dirty="0" smtClean="0"/>
              <a:t>2.0</a:t>
            </a:r>
            <a:endParaRPr lang="en-US" sz="1000" dirty="0"/>
          </a:p>
        </p:txBody>
      </p:sp>
      <p:sp>
        <p:nvSpPr>
          <p:cNvPr id="44" name="TextBox 43"/>
          <p:cNvSpPr txBox="1"/>
          <p:nvPr/>
        </p:nvSpPr>
        <p:spPr>
          <a:xfrm>
            <a:off x="3210644" y="2295777"/>
            <a:ext cx="282450" cy="246221"/>
          </a:xfrm>
          <a:prstGeom prst="rect">
            <a:avLst/>
          </a:prstGeom>
          <a:noFill/>
        </p:spPr>
        <p:txBody>
          <a:bodyPr wrap="none" rtlCol="0">
            <a:spAutoFit/>
          </a:bodyPr>
          <a:lstStyle/>
          <a:p>
            <a:r>
              <a:rPr lang="en-US" sz="1000" dirty="0" smtClean="0"/>
              <a:t>.1</a:t>
            </a:r>
            <a:endParaRPr lang="en-US" sz="1000" dirty="0"/>
          </a:p>
        </p:txBody>
      </p:sp>
      <p:sp>
        <p:nvSpPr>
          <p:cNvPr id="45" name="TextBox 44"/>
          <p:cNvSpPr txBox="1"/>
          <p:nvPr/>
        </p:nvSpPr>
        <p:spPr>
          <a:xfrm>
            <a:off x="6088244" y="2941117"/>
            <a:ext cx="348172" cy="246221"/>
          </a:xfrm>
          <a:prstGeom prst="rect">
            <a:avLst/>
          </a:prstGeom>
          <a:noFill/>
        </p:spPr>
        <p:txBody>
          <a:bodyPr wrap="none" rtlCol="0">
            <a:spAutoFit/>
          </a:bodyPr>
          <a:lstStyle/>
          <a:p>
            <a:r>
              <a:rPr lang="en-US" sz="1000" dirty="0" smtClean="0"/>
              <a:t>1.2</a:t>
            </a:r>
            <a:endParaRPr lang="en-US" sz="1000" dirty="0"/>
          </a:p>
        </p:txBody>
      </p:sp>
      <p:sp>
        <p:nvSpPr>
          <p:cNvPr id="46" name="TextBox 45"/>
          <p:cNvSpPr txBox="1"/>
          <p:nvPr/>
        </p:nvSpPr>
        <p:spPr>
          <a:xfrm>
            <a:off x="6070479" y="3399493"/>
            <a:ext cx="348172" cy="246221"/>
          </a:xfrm>
          <a:prstGeom prst="rect">
            <a:avLst/>
          </a:prstGeom>
          <a:noFill/>
        </p:spPr>
        <p:txBody>
          <a:bodyPr wrap="none" rtlCol="0">
            <a:spAutoFit/>
          </a:bodyPr>
          <a:lstStyle/>
          <a:p>
            <a:r>
              <a:rPr lang="en-US" sz="1000" dirty="0" smtClean="0"/>
              <a:t>1.6</a:t>
            </a:r>
            <a:endParaRPr lang="en-US" sz="1000" dirty="0"/>
          </a:p>
        </p:txBody>
      </p:sp>
      <p:sp>
        <p:nvSpPr>
          <p:cNvPr id="47" name="TextBox 46"/>
          <p:cNvSpPr txBox="1"/>
          <p:nvPr/>
        </p:nvSpPr>
        <p:spPr>
          <a:xfrm>
            <a:off x="1242854" y="1447404"/>
            <a:ext cx="724878" cy="246221"/>
          </a:xfrm>
          <a:prstGeom prst="rect">
            <a:avLst/>
          </a:prstGeom>
          <a:noFill/>
        </p:spPr>
        <p:txBody>
          <a:bodyPr wrap="none" rtlCol="0">
            <a:spAutoFit/>
          </a:bodyPr>
          <a:lstStyle/>
          <a:p>
            <a:r>
              <a:rPr lang="en-US" sz="1000" b="1" dirty="0" smtClean="0"/>
              <a:t>Offset (m)</a:t>
            </a:r>
            <a:endParaRPr lang="en-US" sz="1000" b="1" dirty="0"/>
          </a:p>
        </p:txBody>
      </p:sp>
      <p:sp>
        <p:nvSpPr>
          <p:cNvPr id="48" name="TextBox 47"/>
          <p:cNvSpPr txBox="1"/>
          <p:nvPr/>
        </p:nvSpPr>
        <p:spPr>
          <a:xfrm>
            <a:off x="4205342" y="1447403"/>
            <a:ext cx="724878" cy="246221"/>
          </a:xfrm>
          <a:prstGeom prst="rect">
            <a:avLst/>
          </a:prstGeom>
          <a:noFill/>
        </p:spPr>
        <p:txBody>
          <a:bodyPr wrap="none" rtlCol="0">
            <a:spAutoFit/>
          </a:bodyPr>
          <a:lstStyle/>
          <a:p>
            <a:r>
              <a:rPr lang="en-US" sz="1000" b="1" dirty="0" smtClean="0"/>
              <a:t>Offset (m)</a:t>
            </a:r>
            <a:endParaRPr lang="en-US" sz="1000" b="1" dirty="0"/>
          </a:p>
        </p:txBody>
      </p:sp>
      <p:sp>
        <p:nvSpPr>
          <p:cNvPr id="49" name="TextBox 48"/>
          <p:cNvSpPr txBox="1"/>
          <p:nvPr/>
        </p:nvSpPr>
        <p:spPr>
          <a:xfrm>
            <a:off x="7087863" y="1401290"/>
            <a:ext cx="724878" cy="246221"/>
          </a:xfrm>
          <a:prstGeom prst="rect">
            <a:avLst/>
          </a:prstGeom>
          <a:noFill/>
        </p:spPr>
        <p:txBody>
          <a:bodyPr wrap="none" rtlCol="0">
            <a:spAutoFit/>
          </a:bodyPr>
          <a:lstStyle/>
          <a:p>
            <a:r>
              <a:rPr lang="en-US" sz="1000" b="1" dirty="0" smtClean="0"/>
              <a:t>Offset (m)</a:t>
            </a:r>
            <a:endParaRPr lang="en-US" sz="1000" b="1" dirty="0"/>
          </a:p>
        </p:txBody>
      </p:sp>
      <p:sp>
        <p:nvSpPr>
          <p:cNvPr id="50" name="TextBox 49"/>
          <p:cNvSpPr txBox="1"/>
          <p:nvPr/>
        </p:nvSpPr>
        <p:spPr>
          <a:xfrm rot="16200000">
            <a:off x="5750455" y="3245847"/>
            <a:ext cx="609462" cy="246221"/>
          </a:xfrm>
          <a:prstGeom prst="rect">
            <a:avLst/>
          </a:prstGeom>
          <a:noFill/>
        </p:spPr>
        <p:txBody>
          <a:bodyPr wrap="none" rtlCol="0">
            <a:spAutoFit/>
          </a:bodyPr>
          <a:lstStyle/>
          <a:p>
            <a:r>
              <a:rPr lang="en-US" sz="1000" b="1" dirty="0" smtClean="0"/>
              <a:t>Time (s)</a:t>
            </a:r>
            <a:endParaRPr lang="en-US" sz="1000" b="1" dirty="0"/>
          </a:p>
        </p:txBody>
      </p:sp>
      <p:sp>
        <p:nvSpPr>
          <p:cNvPr id="51" name="TextBox 50"/>
          <p:cNvSpPr txBox="1"/>
          <p:nvPr/>
        </p:nvSpPr>
        <p:spPr>
          <a:xfrm rot="16200000">
            <a:off x="2905913" y="3279167"/>
            <a:ext cx="609462" cy="246221"/>
          </a:xfrm>
          <a:prstGeom prst="rect">
            <a:avLst/>
          </a:prstGeom>
          <a:noFill/>
        </p:spPr>
        <p:txBody>
          <a:bodyPr wrap="none" rtlCol="0">
            <a:spAutoFit/>
          </a:bodyPr>
          <a:lstStyle/>
          <a:p>
            <a:r>
              <a:rPr lang="en-US" sz="1000" b="1" dirty="0" smtClean="0"/>
              <a:t>Time (s)</a:t>
            </a:r>
            <a:endParaRPr lang="en-US" sz="1000" b="1" dirty="0"/>
          </a:p>
        </p:txBody>
      </p:sp>
      <p:sp>
        <p:nvSpPr>
          <p:cNvPr id="52" name="TextBox 51"/>
          <p:cNvSpPr txBox="1"/>
          <p:nvPr/>
        </p:nvSpPr>
        <p:spPr>
          <a:xfrm rot="16200000">
            <a:off x="68543" y="3245846"/>
            <a:ext cx="609462" cy="246221"/>
          </a:xfrm>
          <a:prstGeom prst="rect">
            <a:avLst/>
          </a:prstGeom>
          <a:noFill/>
        </p:spPr>
        <p:txBody>
          <a:bodyPr wrap="none" rtlCol="0">
            <a:spAutoFit/>
          </a:bodyPr>
          <a:lstStyle/>
          <a:p>
            <a:r>
              <a:rPr lang="en-US" sz="1000" b="1" dirty="0" smtClean="0"/>
              <a:t>Time (s)</a:t>
            </a:r>
            <a:endParaRPr lang="en-US" sz="1000" b="1" dirty="0"/>
          </a:p>
        </p:txBody>
      </p:sp>
    </p:spTree>
    <p:extLst>
      <p:ext uri="{BB962C8B-B14F-4D97-AF65-F5344CB8AC3E}">
        <p14:creationId xmlns:p14="http://schemas.microsoft.com/office/powerpoint/2010/main" val="1614937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7</a:t>
            </a:fld>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630" y="3588227"/>
            <a:ext cx="2943127" cy="277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6696" y="3588228"/>
            <a:ext cx="2930295" cy="277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886991" y="3918860"/>
            <a:ext cx="3013296" cy="2446316"/>
          </a:xfrm>
          <a:prstGeom prst="rect">
            <a:avLst/>
          </a:prstGeom>
        </p:spPr>
      </p:pic>
      <p:sp>
        <p:nvSpPr>
          <p:cNvPr id="11" name="Title 1"/>
          <p:cNvSpPr>
            <a:spLocks noGrp="1"/>
          </p:cNvSpPr>
          <p:nvPr>
            <p:ph type="title"/>
          </p:nvPr>
        </p:nvSpPr>
        <p:spPr>
          <a:xfrm>
            <a:off x="457200" y="76200"/>
            <a:ext cx="8229600" cy="792163"/>
          </a:xfrm>
        </p:spPr>
        <p:txBody>
          <a:bodyPr/>
          <a:lstStyle/>
          <a:p>
            <a:r>
              <a:rPr lang="en-US" dirty="0" smtClean="0"/>
              <a:t>Processing flow</a:t>
            </a:r>
            <a:endParaRPr lang="en-US"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6741" y="1086164"/>
            <a:ext cx="2939280" cy="277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381" y="1086164"/>
            <a:ext cx="2936376" cy="277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5930" y="1133747"/>
            <a:ext cx="2833051"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02780" y="1270724"/>
            <a:ext cx="1029577" cy="307777"/>
          </a:xfrm>
          <a:prstGeom prst="rect">
            <a:avLst/>
          </a:prstGeom>
          <a:solidFill>
            <a:schemeClr val="bg1"/>
          </a:solidFill>
        </p:spPr>
        <p:txBody>
          <a:bodyPr wrap="none" rtlCol="0">
            <a:spAutoFit/>
          </a:bodyPr>
          <a:lstStyle/>
          <a:p>
            <a:r>
              <a:rPr lang="en-US" sz="1400" dirty="0" smtClean="0"/>
              <a:t>Shot record</a:t>
            </a:r>
            <a:endParaRPr lang="en-US" sz="1400" dirty="0"/>
          </a:p>
        </p:txBody>
      </p:sp>
      <p:sp>
        <p:nvSpPr>
          <p:cNvPr id="12" name="TextBox 11"/>
          <p:cNvSpPr txBox="1"/>
          <p:nvPr/>
        </p:nvSpPr>
        <p:spPr>
          <a:xfrm>
            <a:off x="3568140" y="1278675"/>
            <a:ext cx="1908279" cy="307777"/>
          </a:xfrm>
          <a:prstGeom prst="rect">
            <a:avLst/>
          </a:prstGeom>
          <a:solidFill>
            <a:schemeClr val="bg1"/>
          </a:solidFill>
        </p:spPr>
        <p:txBody>
          <a:bodyPr wrap="none" rtlCol="0">
            <a:spAutoFit/>
          </a:bodyPr>
          <a:lstStyle/>
          <a:p>
            <a:r>
              <a:rPr lang="en-US" sz="1400" dirty="0" smtClean="0"/>
              <a:t>Flattened/De-dispersed</a:t>
            </a:r>
            <a:endParaRPr lang="en-US" sz="1400" dirty="0"/>
          </a:p>
        </p:txBody>
      </p:sp>
      <p:sp>
        <p:nvSpPr>
          <p:cNvPr id="13" name="TextBox 12"/>
          <p:cNvSpPr txBox="1"/>
          <p:nvPr/>
        </p:nvSpPr>
        <p:spPr>
          <a:xfrm>
            <a:off x="6216865" y="1310479"/>
            <a:ext cx="1976823" cy="307777"/>
          </a:xfrm>
          <a:prstGeom prst="rect">
            <a:avLst/>
          </a:prstGeom>
          <a:solidFill>
            <a:schemeClr val="bg1"/>
          </a:solidFill>
        </p:spPr>
        <p:txBody>
          <a:bodyPr wrap="none" rtlCol="0">
            <a:spAutoFit/>
          </a:bodyPr>
          <a:lstStyle/>
          <a:p>
            <a:r>
              <a:rPr lang="en-US" sz="1400" dirty="0" smtClean="0"/>
              <a:t>Smoothed, outgoing est.</a:t>
            </a:r>
            <a:endParaRPr lang="en-US" sz="1400" dirty="0"/>
          </a:p>
        </p:txBody>
      </p:sp>
      <p:sp>
        <p:nvSpPr>
          <p:cNvPr id="14" name="TextBox 13"/>
          <p:cNvSpPr txBox="1"/>
          <p:nvPr/>
        </p:nvSpPr>
        <p:spPr>
          <a:xfrm>
            <a:off x="811303" y="3772922"/>
            <a:ext cx="1967462" cy="307777"/>
          </a:xfrm>
          <a:prstGeom prst="rect">
            <a:avLst/>
          </a:prstGeom>
          <a:solidFill>
            <a:schemeClr val="bg1"/>
          </a:solidFill>
        </p:spPr>
        <p:txBody>
          <a:bodyPr wrap="none" rtlCol="0">
            <a:spAutoFit/>
          </a:bodyPr>
          <a:lstStyle/>
          <a:p>
            <a:r>
              <a:rPr lang="en-US" sz="1400" dirty="0" smtClean="0"/>
              <a:t>Flattened - outgoing est.</a:t>
            </a:r>
            <a:endParaRPr lang="en-US" sz="1400" dirty="0"/>
          </a:p>
        </p:txBody>
      </p:sp>
      <p:sp>
        <p:nvSpPr>
          <p:cNvPr id="15" name="TextBox 14"/>
          <p:cNvSpPr txBox="1"/>
          <p:nvPr/>
        </p:nvSpPr>
        <p:spPr>
          <a:xfrm>
            <a:off x="3474757" y="3768974"/>
            <a:ext cx="1957780" cy="307777"/>
          </a:xfrm>
          <a:prstGeom prst="rect">
            <a:avLst/>
          </a:prstGeom>
          <a:solidFill>
            <a:schemeClr val="bg1"/>
          </a:solidFill>
        </p:spPr>
        <p:txBody>
          <a:bodyPr wrap="none" rtlCol="0">
            <a:spAutoFit/>
          </a:bodyPr>
          <a:lstStyle/>
          <a:p>
            <a:r>
              <a:rPr lang="en-US" sz="1400" dirty="0" smtClean="0"/>
              <a:t>Enhanced/</a:t>
            </a:r>
            <a:r>
              <a:rPr lang="en-US" sz="1400" dirty="0" err="1" smtClean="0"/>
              <a:t>Deconvolved</a:t>
            </a:r>
            <a:endParaRPr lang="en-US" sz="1400" dirty="0"/>
          </a:p>
        </p:txBody>
      </p:sp>
      <p:sp>
        <p:nvSpPr>
          <p:cNvPr id="16" name="TextBox 15"/>
          <p:cNvSpPr txBox="1"/>
          <p:nvPr/>
        </p:nvSpPr>
        <p:spPr>
          <a:xfrm>
            <a:off x="6474438" y="3834496"/>
            <a:ext cx="1626984" cy="307777"/>
          </a:xfrm>
          <a:prstGeom prst="rect">
            <a:avLst/>
          </a:prstGeom>
          <a:solidFill>
            <a:schemeClr val="bg1"/>
          </a:solidFill>
        </p:spPr>
        <p:txBody>
          <a:bodyPr wrap="none" rtlCol="0">
            <a:spAutoFit/>
          </a:bodyPr>
          <a:lstStyle/>
          <a:p>
            <a:r>
              <a:rPr lang="en-US" sz="1400" dirty="0" smtClean="0"/>
              <a:t>Spectral reflectivity</a:t>
            </a:r>
            <a:endParaRPr lang="en-US" sz="1400" dirty="0"/>
          </a:p>
        </p:txBody>
      </p:sp>
    </p:spTree>
    <p:extLst>
      <p:ext uri="{BB962C8B-B14F-4D97-AF65-F5344CB8AC3E}">
        <p14:creationId xmlns:p14="http://schemas.microsoft.com/office/powerpoint/2010/main" val="3328311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68" y="1333611"/>
            <a:ext cx="628650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Hockley fault</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8</a:t>
            </a:fld>
            <a:endParaRPr lang="en-US" dirty="0"/>
          </a:p>
        </p:txBody>
      </p:sp>
      <p:sp>
        <p:nvSpPr>
          <p:cNvPr id="45" name="Text Box 87"/>
          <p:cNvSpPr txBox="1">
            <a:spLocks noChangeArrowheads="1"/>
          </p:cNvSpPr>
          <p:nvPr/>
        </p:nvSpPr>
        <p:spPr bwMode="auto">
          <a:xfrm>
            <a:off x="6545668" y="1917019"/>
            <a:ext cx="2632968" cy="313932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charset="0"/>
              </a:defRPr>
            </a:lvl1pPr>
            <a:lvl2pPr>
              <a:defRPr kumimoji="1" sz="2400" b="1">
                <a:solidFill>
                  <a:schemeClr val="tx1"/>
                </a:solidFill>
                <a:latin typeface="Arial" charset="0"/>
              </a:defRPr>
            </a:lvl2pPr>
            <a:lvl3pPr marL="1143000" indent="-228600">
              <a:defRPr kumimoji="1" sz="2400" b="1">
                <a:solidFill>
                  <a:schemeClr val="tx1"/>
                </a:solidFill>
                <a:latin typeface="Arial" charset="0"/>
              </a:defRPr>
            </a:lvl3pPr>
            <a:lvl4pPr marL="1600200" indent="-228600">
              <a:defRPr kumimoji="1" sz="2400" b="1">
                <a:solidFill>
                  <a:schemeClr val="tx1"/>
                </a:solidFill>
                <a:latin typeface="Arial" charset="0"/>
              </a:defRPr>
            </a:lvl4pPr>
            <a:lvl5pPr marL="2057400" indent="-228600">
              <a:defRPr kumimoji="1" sz="2400" b="1">
                <a:solidFill>
                  <a:schemeClr val="tx1"/>
                </a:solidFill>
                <a:latin typeface="Arial" charset="0"/>
              </a:defRPr>
            </a:lvl5pPr>
            <a:lvl6pPr marL="2514600" indent="-228600" eaLnBrk="0" fontAlgn="base" hangingPunct="0">
              <a:spcBef>
                <a:spcPct val="0"/>
              </a:spcBef>
              <a:spcAft>
                <a:spcPct val="0"/>
              </a:spcAft>
              <a:defRPr kumimoji="1" sz="2400" b="1">
                <a:solidFill>
                  <a:schemeClr val="tx1"/>
                </a:solidFill>
                <a:latin typeface="Arial" charset="0"/>
              </a:defRPr>
            </a:lvl6pPr>
            <a:lvl7pPr marL="2971800" indent="-228600" eaLnBrk="0" fontAlgn="base" hangingPunct="0">
              <a:spcBef>
                <a:spcPct val="0"/>
              </a:spcBef>
              <a:spcAft>
                <a:spcPct val="0"/>
              </a:spcAft>
              <a:defRPr kumimoji="1" sz="2400" b="1">
                <a:solidFill>
                  <a:schemeClr val="tx1"/>
                </a:solidFill>
                <a:latin typeface="Arial" charset="0"/>
              </a:defRPr>
            </a:lvl7pPr>
            <a:lvl8pPr marL="3429000" indent="-228600" eaLnBrk="0" fontAlgn="base" hangingPunct="0">
              <a:spcBef>
                <a:spcPct val="0"/>
              </a:spcBef>
              <a:spcAft>
                <a:spcPct val="0"/>
              </a:spcAft>
              <a:defRPr kumimoji="1" sz="2400" b="1">
                <a:solidFill>
                  <a:schemeClr val="tx1"/>
                </a:solidFill>
                <a:latin typeface="Arial" charset="0"/>
              </a:defRPr>
            </a:lvl8pPr>
            <a:lvl9pPr marL="3886200" indent="-228600" eaLnBrk="0" fontAlgn="base" hangingPunct="0">
              <a:spcBef>
                <a:spcPct val="0"/>
              </a:spcBef>
              <a:spcAft>
                <a:spcPct val="0"/>
              </a:spcAft>
              <a:defRPr kumimoji="1" sz="2400" b="1">
                <a:solidFill>
                  <a:schemeClr val="tx1"/>
                </a:solidFill>
                <a:latin typeface="Arial" charset="0"/>
              </a:defRPr>
            </a:lvl9pPr>
          </a:lstStyle>
          <a:p>
            <a:pPr eaLnBrk="1" hangingPunct="1"/>
            <a:r>
              <a:rPr kumimoji="0" lang="en-US" sz="1800" b="0" u="sng" dirty="0">
                <a:cs typeface="Arial" charset="0"/>
              </a:rPr>
              <a:t>Equipment</a:t>
            </a:r>
            <a:endParaRPr kumimoji="0" lang="en-US" sz="1800" b="0" dirty="0">
              <a:cs typeface="Arial" charset="0"/>
            </a:endParaRPr>
          </a:p>
          <a:p>
            <a:pPr eaLnBrk="1" hangingPunct="1"/>
            <a:endParaRPr kumimoji="0" lang="en-US" sz="1800" b="0" dirty="0">
              <a:cs typeface="Arial" charset="0"/>
            </a:endParaRPr>
          </a:p>
          <a:p>
            <a:pPr eaLnBrk="1" hangingPunct="1"/>
            <a:r>
              <a:rPr kumimoji="0" lang="en-US" sz="1800" b="0" dirty="0" smtClean="0">
                <a:cs typeface="Arial" charset="0"/>
              </a:rPr>
              <a:t>216 </a:t>
            </a:r>
            <a:r>
              <a:rPr kumimoji="0" lang="en-US" sz="1800" b="0" dirty="0">
                <a:cs typeface="Arial" charset="0"/>
              </a:rPr>
              <a:t>g</a:t>
            </a:r>
            <a:r>
              <a:rPr kumimoji="0" lang="en-US" sz="1800" b="0" dirty="0" smtClean="0">
                <a:cs typeface="Arial" charset="0"/>
              </a:rPr>
              <a:t>eophones </a:t>
            </a:r>
            <a:r>
              <a:rPr kumimoji="0" lang="en-US" sz="1800" b="0" dirty="0">
                <a:cs typeface="Arial" charset="0"/>
              </a:rPr>
              <a:t>@5m </a:t>
            </a:r>
            <a:endParaRPr kumimoji="0" lang="en-US" sz="1800" b="0" dirty="0" smtClean="0">
              <a:cs typeface="Arial" charset="0"/>
            </a:endParaRPr>
          </a:p>
          <a:p>
            <a:pPr marL="0" lvl="1"/>
            <a:r>
              <a:rPr kumimoji="0" lang="en-US" sz="1800" b="0" dirty="0">
                <a:cs typeface="Arial" charset="0"/>
              </a:rPr>
              <a:t>recorded @ </a:t>
            </a:r>
            <a:r>
              <a:rPr kumimoji="0" lang="en-US" sz="1800" b="0" dirty="0" smtClean="0">
                <a:cs typeface="Arial" charset="0"/>
              </a:rPr>
              <a:t>1ms</a:t>
            </a:r>
            <a:endParaRPr kumimoji="0" lang="en-US" sz="1800" b="0" dirty="0">
              <a:cs typeface="Arial" charset="0"/>
            </a:endParaRPr>
          </a:p>
          <a:p>
            <a:pPr eaLnBrk="1" hangingPunct="1"/>
            <a:endParaRPr kumimoji="0" lang="en-US" sz="1800" b="0" dirty="0" smtClean="0">
              <a:cs typeface="Arial" charset="0"/>
            </a:endParaRPr>
          </a:p>
          <a:p>
            <a:pPr eaLnBrk="1" hangingPunct="1"/>
            <a:r>
              <a:rPr kumimoji="0" lang="en-US" sz="1800" b="0" dirty="0" smtClean="0">
                <a:cs typeface="Arial" charset="0"/>
              </a:rPr>
              <a:t>Sources </a:t>
            </a:r>
            <a:endParaRPr kumimoji="0" lang="en-US" sz="1800" b="0" dirty="0">
              <a:cs typeface="Arial" charset="0"/>
            </a:endParaRPr>
          </a:p>
          <a:p>
            <a:pPr eaLnBrk="1" hangingPunct="1"/>
            <a:r>
              <a:rPr kumimoji="0" lang="en-US" sz="1800" b="0" dirty="0" smtClean="0">
                <a:cs typeface="Arial" charset="0"/>
              </a:rPr>
              <a:t>Vertical </a:t>
            </a:r>
            <a:r>
              <a:rPr kumimoji="0" lang="en-US" sz="1800" b="0" dirty="0" err="1">
                <a:cs typeface="Arial" charset="0"/>
              </a:rPr>
              <a:t>Vib</a:t>
            </a:r>
            <a:r>
              <a:rPr kumimoji="0" lang="en-US" sz="1800" b="0" dirty="0">
                <a:cs typeface="Arial" charset="0"/>
              </a:rPr>
              <a:t> </a:t>
            </a:r>
            <a:r>
              <a:rPr kumimoji="0" lang="en-US" sz="1800" b="0" dirty="0" smtClean="0">
                <a:cs typeface="Arial" charset="0"/>
              </a:rPr>
              <a:t>@5m</a:t>
            </a:r>
          </a:p>
          <a:p>
            <a:pPr eaLnBrk="1" hangingPunct="1"/>
            <a:endParaRPr kumimoji="0" lang="en-US" sz="1800" b="0" dirty="0">
              <a:cs typeface="Arial" charset="0"/>
            </a:endParaRPr>
          </a:p>
          <a:p>
            <a:pPr eaLnBrk="1" hangingPunct="1"/>
            <a:r>
              <a:rPr kumimoji="0" lang="en-US" sz="1800" b="0" dirty="0" smtClean="0">
                <a:cs typeface="Arial" charset="0"/>
              </a:rPr>
              <a:t>Cracks on road reported</a:t>
            </a:r>
            <a:endParaRPr kumimoji="0" lang="en-US" sz="1800" b="0" dirty="0">
              <a:cs typeface="Arial" charset="0"/>
            </a:endParaRPr>
          </a:p>
          <a:p>
            <a:pPr lvl="1" eaLnBrk="1" hangingPunct="1"/>
            <a:r>
              <a:rPr kumimoji="0" lang="en-US" sz="1800" b="0" dirty="0" smtClean="0">
                <a:cs typeface="Arial" charset="0"/>
              </a:rPr>
              <a:t> </a:t>
            </a:r>
            <a:endParaRPr kumimoji="0" lang="en-US" sz="1800" b="0" dirty="0">
              <a:cs typeface="Arial" charset="0"/>
            </a:endParaRPr>
          </a:p>
        </p:txBody>
      </p:sp>
      <p:sp>
        <p:nvSpPr>
          <p:cNvPr id="24" name="Rounded Rectangle 23"/>
          <p:cNvSpPr/>
          <p:nvPr/>
        </p:nvSpPr>
        <p:spPr>
          <a:xfrm>
            <a:off x="817209" y="1765004"/>
            <a:ext cx="1626781" cy="372139"/>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Premium Outlet Mall</a:t>
            </a:r>
            <a:endParaRPr lang="en-US" sz="1200" dirty="0">
              <a:solidFill>
                <a:schemeClr val="tx1"/>
              </a:solidFill>
            </a:endParaRPr>
          </a:p>
        </p:txBody>
      </p:sp>
      <p:sp>
        <p:nvSpPr>
          <p:cNvPr id="3" name="Rounded Rectangle 2"/>
          <p:cNvSpPr/>
          <p:nvPr/>
        </p:nvSpPr>
        <p:spPr>
          <a:xfrm rot="17815021">
            <a:off x="2261328" y="4095352"/>
            <a:ext cx="1275907" cy="480752"/>
          </a:xfrm>
          <a:prstGeom prst="roundRect">
            <a:avLst/>
          </a:prstGeom>
          <a:noFill/>
          <a:ln w="412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318437" y="3774558"/>
            <a:ext cx="4625163" cy="2026278"/>
          </a:xfrm>
          <a:prstGeom prst="line">
            <a:avLst/>
          </a:prstGeom>
          <a:ln w="412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77678" y="3716378"/>
            <a:ext cx="1520929" cy="307777"/>
          </a:xfrm>
          <a:prstGeom prst="rect">
            <a:avLst/>
          </a:prstGeom>
          <a:noFill/>
        </p:spPr>
        <p:txBody>
          <a:bodyPr wrap="none" rtlCol="0">
            <a:spAutoFit/>
          </a:bodyPr>
          <a:lstStyle/>
          <a:p>
            <a:r>
              <a:rPr lang="en-US" sz="1400" dirty="0" smtClean="0">
                <a:solidFill>
                  <a:srgbClr val="FFC000"/>
                </a:solidFill>
              </a:rPr>
              <a:t>Hockley fault zone</a:t>
            </a:r>
            <a:endParaRPr lang="en-US" sz="1400" dirty="0">
              <a:solidFill>
                <a:srgbClr val="FFC000"/>
              </a:solidFill>
            </a:endParaRPr>
          </a:p>
        </p:txBody>
      </p:sp>
      <p:sp>
        <p:nvSpPr>
          <p:cNvPr id="11" name="TextBox 10"/>
          <p:cNvSpPr txBox="1"/>
          <p:nvPr/>
        </p:nvSpPr>
        <p:spPr>
          <a:xfrm>
            <a:off x="259168" y="5539226"/>
            <a:ext cx="3421129" cy="246221"/>
          </a:xfrm>
          <a:prstGeom prst="rect">
            <a:avLst/>
          </a:prstGeom>
          <a:noFill/>
        </p:spPr>
        <p:txBody>
          <a:bodyPr wrap="none" rtlCol="0">
            <a:spAutoFit/>
          </a:bodyPr>
          <a:lstStyle/>
          <a:p>
            <a:r>
              <a:rPr lang="en-US" sz="1000" dirty="0" smtClean="0">
                <a:solidFill>
                  <a:schemeClr val="bg1"/>
                </a:solidFill>
              </a:rPr>
              <a:t>Imagery Microsoft – available exclusively through </a:t>
            </a:r>
            <a:r>
              <a:rPr lang="en-US" sz="1000" dirty="0" err="1" smtClean="0">
                <a:solidFill>
                  <a:schemeClr val="bg1"/>
                </a:solidFill>
              </a:rPr>
              <a:t>DigitalGlobe</a:t>
            </a:r>
            <a:endParaRPr lang="en-US" sz="1000" dirty="0">
              <a:solidFill>
                <a:schemeClr val="bg1"/>
              </a:solidFill>
            </a:endParaRPr>
          </a:p>
        </p:txBody>
      </p:sp>
    </p:spTree>
    <p:extLst>
      <p:ext uri="{BB962C8B-B14F-4D97-AF65-F5344CB8AC3E}">
        <p14:creationId xmlns:p14="http://schemas.microsoft.com/office/powerpoint/2010/main" val="1793610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6" name="Group 6155"/>
          <p:cNvGrpSpPr/>
          <p:nvPr/>
        </p:nvGrpSpPr>
        <p:grpSpPr>
          <a:xfrm>
            <a:off x="1" y="1783377"/>
            <a:ext cx="8817626" cy="3786150"/>
            <a:chOff x="1" y="1783377"/>
            <a:chExt cx="8817626" cy="3786150"/>
          </a:xfrm>
        </p:grpSpPr>
        <p:grpSp>
          <p:nvGrpSpPr>
            <p:cNvPr id="58" name="Group 57"/>
            <p:cNvGrpSpPr/>
            <p:nvPr/>
          </p:nvGrpSpPr>
          <p:grpSpPr>
            <a:xfrm>
              <a:off x="1" y="1783377"/>
              <a:ext cx="8817626" cy="3786150"/>
              <a:chOff x="1" y="1783377"/>
              <a:chExt cx="8817626" cy="3786150"/>
            </a:xfrm>
          </p:grpSpPr>
          <p:grpSp>
            <p:nvGrpSpPr>
              <p:cNvPr id="55" name="Group 54"/>
              <p:cNvGrpSpPr/>
              <p:nvPr/>
            </p:nvGrpSpPr>
            <p:grpSpPr>
              <a:xfrm>
                <a:off x="1" y="1783377"/>
                <a:ext cx="8817626" cy="3786150"/>
                <a:chOff x="1" y="1783377"/>
                <a:chExt cx="8817626" cy="3786150"/>
              </a:xfrm>
            </p:grpSpPr>
            <p:grpSp>
              <p:nvGrpSpPr>
                <p:cNvPr id="47" name="Group 46"/>
                <p:cNvGrpSpPr/>
                <p:nvPr/>
              </p:nvGrpSpPr>
              <p:grpSpPr>
                <a:xfrm>
                  <a:off x="1" y="1783377"/>
                  <a:ext cx="8817626" cy="3786150"/>
                  <a:chOff x="1" y="1783377"/>
                  <a:chExt cx="8817626" cy="378615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177" r="25685"/>
                  <a:stretch/>
                </p:blipFill>
                <p:spPr>
                  <a:xfrm>
                    <a:off x="1" y="1783377"/>
                    <a:ext cx="8799616" cy="1724203"/>
                  </a:xfrm>
                  <a:prstGeom prst="rect">
                    <a:avLst/>
                  </a:prstGeom>
                </p:spPr>
              </p:pic>
              <p:sp>
                <p:nvSpPr>
                  <p:cNvPr id="49" name="Rectangle 48"/>
                  <p:cNvSpPr/>
                  <p:nvPr/>
                </p:nvSpPr>
                <p:spPr>
                  <a:xfrm>
                    <a:off x="450471" y="3324017"/>
                    <a:ext cx="8367156" cy="2245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rot="10800000">
                  <a:off x="7101442" y="3324017"/>
                  <a:ext cx="1716184" cy="237790"/>
                </a:xfrm>
                <a:prstGeom prst="rect">
                  <a:avLst/>
                </a:prstGeom>
                <a:gradFill>
                  <a:gsLst>
                    <a:gs pos="0">
                      <a:schemeClr val="tx1"/>
                    </a:gs>
                    <a:gs pos="39999">
                      <a:schemeClr val="bg1">
                        <a:lumMod val="75000"/>
                      </a:schemeClr>
                    </a:gs>
                    <a:gs pos="70000">
                      <a:schemeClr val="bg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10800000">
                  <a:off x="6743203" y="3324017"/>
                  <a:ext cx="358236" cy="304886"/>
                </a:xfrm>
                <a:prstGeom prst="rect">
                  <a:avLst/>
                </a:prstGeom>
                <a:gradFill>
                  <a:gsLst>
                    <a:gs pos="0">
                      <a:schemeClr val="tx1"/>
                    </a:gs>
                    <a:gs pos="39999">
                      <a:schemeClr val="tx1">
                        <a:lumMod val="85000"/>
                        <a:lumOff val="15000"/>
                      </a:schemeClr>
                    </a:gs>
                    <a:gs pos="70000">
                      <a:schemeClr val="bg1">
                        <a:lumMod val="75000"/>
                      </a:schemeClr>
                    </a:gs>
                    <a:gs pos="100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rot="10800000">
                  <a:off x="6420872" y="3328376"/>
                  <a:ext cx="322332" cy="304886"/>
                </a:xfrm>
                <a:prstGeom prst="rect">
                  <a:avLst/>
                </a:prstGeom>
                <a:gradFill>
                  <a:gsLst>
                    <a:gs pos="0">
                      <a:schemeClr val="tx1"/>
                    </a:gs>
                    <a:gs pos="39999">
                      <a:schemeClr val="tx1">
                        <a:lumMod val="85000"/>
                        <a:lumOff val="15000"/>
                      </a:schemeClr>
                    </a:gs>
                    <a:gs pos="70000">
                      <a:schemeClr val="tx1">
                        <a:lumMod val="75000"/>
                        <a:lumOff val="25000"/>
                      </a:schemeClr>
                    </a:gs>
                    <a:gs pos="100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p:cNvSpPr/>
              <p:nvPr/>
            </p:nvSpPr>
            <p:spPr>
              <a:xfrm rot="10800000">
                <a:off x="5925929" y="3324017"/>
                <a:ext cx="494940" cy="156800"/>
              </a:xfrm>
              <a:prstGeom prst="rect">
                <a:avLst/>
              </a:prstGeom>
              <a:gradFill>
                <a:gsLst>
                  <a:gs pos="0">
                    <a:schemeClr val="tx1"/>
                  </a:gs>
                  <a:gs pos="39999">
                    <a:schemeClr val="tx1">
                      <a:lumMod val="85000"/>
                      <a:lumOff val="15000"/>
                    </a:schemeClr>
                  </a:gs>
                  <a:gs pos="70000">
                    <a:schemeClr val="tx1">
                      <a:lumMod val="75000"/>
                      <a:lumOff val="25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5" name="Rectangle 6154"/>
            <p:cNvSpPr/>
            <p:nvPr/>
          </p:nvSpPr>
          <p:spPr>
            <a:xfrm>
              <a:off x="450471" y="1971799"/>
              <a:ext cx="8349146" cy="828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76200" y="1371599"/>
            <a:ext cx="8840907" cy="4197928"/>
          </a:xfrm>
          <a:prstGeom prst="rect">
            <a:avLst/>
          </a:prstGeom>
          <a:blipFill dpi="0" rotWithShape="1">
            <a:blip r:embed="rId4">
              <a:alphaModFix amt="26000"/>
            </a:blip>
            <a:srcRect/>
            <a:stretch>
              <a:fillRect/>
            </a:stretch>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3152" y="1371600"/>
            <a:ext cx="8840907" cy="4197928"/>
          </a:xfrm>
          <a:prstGeom prst="rect">
            <a:avLst/>
          </a:prstGeom>
          <a:blipFill dpi="0" rotWithShape="1">
            <a:blip r:embed="rId4"/>
            <a:srcRect/>
            <a:stretch>
              <a:fillRect/>
            </a:stretch>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Hockley fault: image</a:t>
            </a:r>
            <a:endParaRPr lang="en-US" dirty="0"/>
          </a:p>
        </p:txBody>
      </p:sp>
      <p:sp>
        <p:nvSpPr>
          <p:cNvPr id="4" name="Slide Number Placeholder 3"/>
          <p:cNvSpPr>
            <a:spLocks noGrp="1"/>
          </p:cNvSpPr>
          <p:nvPr>
            <p:ph type="sldNum" sz="quarter" idx="11"/>
          </p:nvPr>
        </p:nvSpPr>
        <p:spPr/>
        <p:txBody>
          <a:bodyPr/>
          <a:lstStyle/>
          <a:p>
            <a:pPr>
              <a:defRPr/>
            </a:pPr>
            <a:fld id="{15BB928D-44ED-4940-98FC-8AB7235E791A}" type="slidenum">
              <a:rPr lang="en-US" smtClean="0"/>
              <a:pPr>
                <a:defRPr/>
              </a:pPr>
              <a:t>9</a:t>
            </a:fld>
            <a:endParaRPr lang="en-US" dirty="0"/>
          </a:p>
        </p:txBody>
      </p:sp>
      <p:grpSp>
        <p:nvGrpSpPr>
          <p:cNvPr id="52" name="Group 51"/>
          <p:cNvGrpSpPr/>
          <p:nvPr/>
        </p:nvGrpSpPr>
        <p:grpSpPr>
          <a:xfrm>
            <a:off x="31767" y="1244930"/>
            <a:ext cx="463137" cy="4870862"/>
            <a:chOff x="31767" y="1244930"/>
            <a:chExt cx="463137" cy="4870862"/>
          </a:xfrm>
        </p:grpSpPr>
        <p:sp>
          <p:nvSpPr>
            <p:cNvPr id="48" name="Rectangle 47"/>
            <p:cNvSpPr/>
            <p:nvPr/>
          </p:nvSpPr>
          <p:spPr>
            <a:xfrm>
              <a:off x="31767" y="1244930"/>
              <a:ext cx="418704" cy="4870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6200" y="4098369"/>
              <a:ext cx="418704" cy="369332"/>
            </a:xfrm>
            <a:prstGeom prst="rect">
              <a:avLst/>
            </a:prstGeom>
            <a:noFill/>
          </p:spPr>
          <p:txBody>
            <a:bodyPr wrap="none" rtlCol="0">
              <a:spAutoFit/>
            </a:bodyPr>
            <a:lstStyle/>
            <a:p>
              <a:r>
                <a:rPr lang="en-US" dirty="0" smtClean="0"/>
                <a:t>60</a:t>
              </a:r>
              <a:endParaRPr lang="en-US" dirty="0"/>
            </a:p>
          </p:txBody>
        </p:sp>
        <p:sp>
          <p:nvSpPr>
            <p:cNvPr id="37" name="TextBox 36"/>
            <p:cNvSpPr txBox="1"/>
            <p:nvPr/>
          </p:nvSpPr>
          <p:spPr>
            <a:xfrm>
              <a:off x="76200" y="2810289"/>
              <a:ext cx="418704" cy="369332"/>
            </a:xfrm>
            <a:prstGeom prst="rect">
              <a:avLst/>
            </a:prstGeom>
            <a:noFill/>
          </p:spPr>
          <p:txBody>
            <a:bodyPr wrap="none" rtlCol="0">
              <a:spAutoFit/>
            </a:bodyPr>
            <a:lstStyle/>
            <a:p>
              <a:r>
                <a:rPr lang="en-US" dirty="0" smtClean="0"/>
                <a:t>30</a:t>
              </a:r>
              <a:endParaRPr lang="en-US" dirty="0"/>
            </a:p>
          </p:txBody>
        </p:sp>
        <p:sp>
          <p:nvSpPr>
            <p:cNvPr id="39" name="TextBox 38"/>
            <p:cNvSpPr txBox="1"/>
            <p:nvPr/>
          </p:nvSpPr>
          <p:spPr>
            <a:xfrm>
              <a:off x="31767" y="5423064"/>
              <a:ext cx="418704" cy="369332"/>
            </a:xfrm>
            <a:prstGeom prst="rect">
              <a:avLst/>
            </a:prstGeom>
            <a:noFill/>
          </p:spPr>
          <p:txBody>
            <a:bodyPr wrap="none" rtlCol="0">
              <a:spAutoFit/>
            </a:bodyPr>
            <a:lstStyle/>
            <a:p>
              <a:r>
                <a:rPr lang="en-US" dirty="0" smtClean="0"/>
                <a:t>90</a:t>
              </a:r>
              <a:endParaRPr lang="en-US" dirty="0"/>
            </a:p>
          </p:txBody>
        </p:sp>
        <p:sp>
          <p:nvSpPr>
            <p:cNvPr id="53" name="TextBox 52"/>
            <p:cNvSpPr txBox="1"/>
            <p:nvPr/>
          </p:nvSpPr>
          <p:spPr>
            <a:xfrm>
              <a:off x="90276" y="1653729"/>
              <a:ext cx="301686" cy="369332"/>
            </a:xfrm>
            <a:prstGeom prst="rect">
              <a:avLst/>
            </a:prstGeom>
            <a:noFill/>
          </p:spPr>
          <p:txBody>
            <a:bodyPr wrap="none" rtlCol="0">
              <a:spAutoFit/>
            </a:bodyPr>
            <a:lstStyle/>
            <a:p>
              <a:r>
                <a:rPr lang="en-US" dirty="0" smtClean="0"/>
                <a:t>0</a:t>
              </a:r>
              <a:endParaRPr lang="en-US" dirty="0"/>
            </a:p>
          </p:txBody>
        </p:sp>
      </p:grpSp>
      <p:sp>
        <p:nvSpPr>
          <p:cNvPr id="62" name="TextBox 61"/>
          <p:cNvSpPr txBox="1"/>
          <p:nvPr/>
        </p:nvSpPr>
        <p:spPr>
          <a:xfrm>
            <a:off x="4265220" y="1242951"/>
            <a:ext cx="510076" cy="369332"/>
          </a:xfrm>
          <a:prstGeom prst="rect">
            <a:avLst/>
          </a:prstGeom>
          <a:noFill/>
        </p:spPr>
        <p:txBody>
          <a:bodyPr wrap="none" rtlCol="0">
            <a:spAutoFit/>
          </a:bodyPr>
          <a:lstStyle/>
          <a:p>
            <a:r>
              <a:rPr lang="en-US" dirty="0" smtClean="0"/>
              <a:t>(m)</a:t>
            </a:r>
            <a:endParaRPr lang="en-US" dirty="0"/>
          </a:p>
        </p:txBody>
      </p:sp>
      <p:grpSp>
        <p:nvGrpSpPr>
          <p:cNvPr id="10" name="Group 9"/>
          <p:cNvGrpSpPr/>
          <p:nvPr/>
        </p:nvGrpSpPr>
        <p:grpSpPr>
          <a:xfrm>
            <a:off x="-59605" y="1092530"/>
            <a:ext cx="9203605" cy="4607626"/>
            <a:chOff x="-59605" y="1092530"/>
            <a:chExt cx="9203605" cy="4607626"/>
          </a:xfrm>
        </p:grpSpPr>
        <p:sp>
          <p:nvSpPr>
            <p:cNvPr id="6" name="TextBox 5"/>
            <p:cNvSpPr txBox="1"/>
            <p:nvPr/>
          </p:nvSpPr>
          <p:spPr>
            <a:xfrm>
              <a:off x="-59605" y="3442743"/>
              <a:ext cx="510076" cy="369332"/>
            </a:xfrm>
            <a:prstGeom prst="rect">
              <a:avLst/>
            </a:prstGeom>
            <a:noFill/>
          </p:spPr>
          <p:txBody>
            <a:bodyPr wrap="none" rtlCol="0">
              <a:spAutoFit/>
            </a:bodyPr>
            <a:lstStyle/>
            <a:p>
              <a:r>
                <a:rPr lang="en-US" dirty="0" smtClean="0"/>
                <a:t>(m)</a:t>
              </a:r>
              <a:endParaRPr lang="en-US" dirty="0"/>
            </a:p>
          </p:txBody>
        </p:sp>
        <p:grpSp>
          <p:nvGrpSpPr>
            <p:cNvPr id="7" name="Group 6"/>
            <p:cNvGrpSpPr/>
            <p:nvPr/>
          </p:nvGrpSpPr>
          <p:grpSpPr>
            <a:xfrm>
              <a:off x="76200" y="1092530"/>
              <a:ext cx="9067800" cy="4607626"/>
              <a:chOff x="76200" y="1092530"/>
              <a:chExt cx="9067800" cy="4607626"/>
            </a:xfrm>
          </p:grpSpPr>
          <p:grpSp>
            <p:nvGrpSpPr>
              <p:cNvPr id="5" name="Group 4"/>
              <p:cNvGrpSpPr/>
              <p:nvPr/>
            </p:nvGrpSpPr>
            <p:grpSpPr>
              <a:xfrm>
                <a:off x="76200" y="1092530"/>
                <a:ext cx="9067800" cy="4607626"/>
                <a:chOff x="76200" y="1092530"/>
                <a:chExt cx="9067800" cy="4607626"/>
              </a:xfrm>
            </p:grpSpPr>
            <p:sp>
              <p:nvSpPr>
                <p:cNvPr id="3" name="Rectangle 2"/>
                <p:cNvSpPr/>
                <p:nvPr/>
              </p:nvSpPr>
              <p:spPr>
                <a:xfrm>
                  <a:off x="8917107" y="1244930"/>
                  <a:ext cx="143766" cy="445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76200" y="1092530"/>
                  <a:ext cx="9067800" cy="959615"/>
                  <a:chOff x="76200" y="1092530"/>
                  <a:chExt cx="9067800" cy="959615"/>
                </a:xfrm>
              </p:grpSpPr>
              <p:sp>
                <p:nvSpPr>
                  <p:cNvPr id="40" name="Rectangle 39"/>
                  <p:cNvSpPr/>
                  <p:nvPr/>
                </p:nvSpPr>
                <p:spPr>
                  <a:xfrm>
                    <a:off x="76200" y="1092530"/>
                    <a:ext cx="8840907" cy="90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8491257" y="1682813"/>
                    <a:ext cx="652743" cy="369332"/>
                  </a:xfrm>
                  <a:prstGeom prst="rect">
                    <a:avLst/>
                  </a:prstGeom>
                  <a:noFill/>
                </p:spPr>
                <p:txBody>
                  <a:bodyPr wrap="none" rtlCol="0">
                    <a:spAutoFit/>
                  </a:bodyPr>
                  <a:lstStyle/>
                  <a:p>
                    <a:r>
                      <a:rPr lang="en-US" dirty="0" smtClean="0"/>
                      <a:t>1000</a:t>
                    </a:r>
                    <a:endParaRPr lang="en-US" dirty="0"/>
                  </a:p>
                </p:txBody>
              </p:sp>
              <p:sp>
                <p:nvSpPr>
                  <p:cNvPr id="41" name="TextBox 40"/>
                  <p:cNvSpPr txBox="1"/>
                  <p:nvPr/>
                </p:nvSpPr>
                <p:spPr>
                  <a:xfrm>
                    <a:off x="365761" y="1653729"/>
                    <a:ext cx="301686" cy="369332"/>
                  </a:xfrm>
                  <a:prstGeom prst="rect">
                    <a:avLst/>
                  </a:prstGeom>
                  <a:noFill/>
                </p:spPr>
                <p:txBody>
                  <a:bodyPr wrap="none" rtlCol="0">
                    <a:spAutoFit/>
                  </a:bodyPr>
                  <a:lstStyle/>
                  <a:p>
                    <a:r>
                      <a:rPr lang="en-US" dirty="0" smtClean="0"/>
                      <a:t>0</a:t>
                    </a:r>
                    <a:endParaRPr lang="en-US" dirty="0"/>
                  </a:p>
                </p:txBody>
              </p:sp>
              <p:sp>
                <p:nvSpPr>
                  <p:cNvPr id="42" name="TextBox 41"/>
                  <p:cNvSpPr txBox="1"/>
                  <p:nvPr/>
                </p:nvSpPr>
                <p:spPr>
                  <a:xfrm>
                    <a:off x="1805049" y="1682813"/>
                    <a:ext cx="535724" cy="369332"/>
                  </a:xfrm>
                  <a:prstGeom prst="rect">
                    <a:avLst/>
                  </a:prstGeom>
                  <a:noFill/>
                </p:spPr>
                <p:txBody>
                  <a:bodyPr wrap="none" rtlCol="0">
                    <a:spAutoFit/>
                  </a:bodyPr>
                  <a:lstStyle/>
                  <a:p>
                    <a:r>
                      <a:rPr lang="en-US" dirty="0" smtClean="0"/>
                      <a:t>200</a:t>
                    </a:r>
                    <a:endParaRPr lang="en-US" dirty="0"/>
                  </a:p>
                </p:txBody>
              </p:sp>
              <p:sp>
                <p:nvSpPr>
                  <p:cNvPr id="43" name="TextBox 42"/>
                  <p:cNvSpPr txBox="1"/>
                  <p:nvPr/>
                </p:nvSpPr>
                <p:spPr>
                  <a:xfrm>
                    <a:off x="3540482" y="1682813"/>
                    <a:ext cx="535724" cy="369332"/>
                  </a:xfrm>
                  <a:prstGeom prst="rect">
                    <a:avLst/>
                  </a:prstGeom>
                  <a:noFill/>
                </p:spPr>
                <p:txBody>
                  <a:bodyPr wrap="none" rtlCol="0">
                    <a:spAutoFit/>
                  </a:bodyPr>
                  <a:lstStyle/>
                  <a:p>
                    <a:r>
                      <a:rPr lang="en-US" dirty="0" smtClean="0"/>
                      <a:t>400</a:t>
                    </a:r>
                    <a:endParaRPr lang="en-US" dirty="0"/>
                  </a:p>
                </p:txBody>
              </p:sp>
              <p:sp>
                <p:nvSpPr>
                  <p:cNvPr id="44" name="TextBox 43"/>
                  <p:cNvSpPr txBox="1"/>
                  <p:nvPr/>
                </p:nvSpPr>
                <p:spPr>
                  <a:xfrm>
                    <a:off x="5190225" y="1682813"/>
                    <a:ext cx="535724" cy="369332"/>
                  </a:xfrm>
                  <a:prstGeom prst="rect">
                    <a:avLst/>
                  </a:prstGeom>
                  <a:noFill/>
                </p:spPr>
                <p:txBody>
                  <a:bodyPr wrap="none" rtlCol="0">
                    <a:spAutoFit/>
                  </a:bodyPr>
                  <a:lstStyle/>
                  <a:p>
                    <a:r>
                      <a:rPr lang="en-US" dirty="0" smtClean="0"/>
                      <a:t>600</a:t>
                    </a:r>
                    <a:endParaRPr lang="en-US" dirty="0"/>
                  </a:p>
                </p:txBody>
              </p:sp>
              <p:sp>
                <p:nvSpPr>
                  <p:cNvPr id="45" name="TextBox 44"/>
                  <p:cNvSpPr txBox="1"/>
                  <p:nvPr/>
                </p:nvSpPr>
                <p:spPr>
                  <a:xfrm>
                    <a:off x="6969770" y="1682813"/>
                    <a:ext cx="535724" cy="369332"/>
                  </a:xfrm>
                  <a:prstGeom prst="rect">
                    <a:avLst/>
                  </a:prstGeom>
                  <a:noFill/>
                </p:spPr>
                <p:txBody>
                  <a:bodyPr wrap="none" rtlCol="0">
                    <a:spAutoFit/>
                  </a:bodyPr>
                  <a:lstStyle/>
                  <a:p>
                    <a:r>
                      <a:rPr lang="en-US" dirty="0" smtClean="0"/>
                      <a:t>800</a:t>
                    </a:r>
                    <a:endParaRPr lang="en-US" dirty="0"/>
                  </a:p>
                </p:txBody>
              </p:sp>
            </p:grpSp>
          </p:grpSp>
          <p:sp>
            <p:nvSpPr>
              <p:cNvPr id="63" name="TextBox 62"/>
              <p:cNvSpPr txBox="1"/>
              <p:nvPr/>
            </p:nvSpPr>
            <p:spPr>
              <a:xfrm>
                <a:off x="195433" y="1775258"/>
                <a:ext cx="301686" cy="369332"/>
              </a:xfrm>
              <a:prstGeom prst="rect">
                <a:avLst/>
              </a:prstGeom>
              <a:noFill/>
            </p:spPr>
            <p:txBody>
              <a:bodyPr wrap="none" rtlCol="0">
                <a:spAutoFit/>
              </a:bodyPr>
              <a:lstStyle/>
              <a:p>
                <a:r>
                  <a:rPr lang="en-US" dirty="0" smtClean="0"/>
                  <a:t>0</a:t>
                </a:r>
                <a:endParaRPr lang="en-US" dirty="0"/>
              </a:p>
            </p:txBody>
          </p:sp>
        </p:grpSp>
        <p:sp>
          <p:nvSpPr>
            <p:cNvPr id="64" name="TextBox 63"/>
            <p:cNvSpPr txBox="1"/>
            <p:nvPr/>
          </p:nvSpPr>
          <p:spPr>
            <a:xfrm>
              <a:off x="4379011" y="1427617"/>
              <a:ext cx="510076" cy="369332"/>
            </a:xfrm>
            <a:prstGeom prst="rect">
              <a:avLst/>
            </a:prstGeom>
            <a:noFill/>
          </p:spPr>
          <p:txBody>
            <a:bodyPr wrap="none" rtlCol="0">
              <a:spAutoFit/>
            </a:bodyPr>
            <a:lstStyle/>
            <a:p>
              <a:r>
                <a:rPr lang="en-US" dirty="0" smtClean="0"/>
                <a:t>(m)</a:t>
              </a:r>
              <a:endParaRPr lang="en-US" dirty="0"/>
            </a:p>
          </p:txBody>
        </p:sp>
      </p:grpSp>
      <p:grpSp>
        <p:nvGrpSpPr>
          <p:cNvPr id="65" name="Group 64"/>
          <p:cNvGrpSpPr/>
          <p:nvPr/>
        </p:nvGrpSpPr>
        <p:grpSpPr>
          <a:xfrm>
            <a:off x="1898073" y="2513612"/>
            <a:ext cx="5053797" cy="3055915"/>
            <a:chOff x="1898073" y="2513612"/>
            <a:chExt cx="5053797" cy="3055915"/>
          </a:xfrm>
        </p:grpSpPr>
        <p:cxnSp>
          <p:nvCxnSpPr>
            <p:cNvPr id="67" name="Straight Connector 66"/>
            <p:cNvCxnSpPr/>
            <p:nvPr/>
          </p:nvCxnSpPr>
          <p:spPr>
            <a:xfrm flipH="1" flipV="1">
              <a:off x="3752603" y="4298868"/>
              <a:ext cx="647206" cy="1270659"/>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4485768" y="4130635"/>
              <a:ext cx="513744" cy="1270658"/>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4239781" y="2513612"/>
              <a:ext cx="513744" cy="1270658"/>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4775296" y="3784270"/>
              <a:ext cx="829858" cy="1149927"/>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3246349" y="2513613"/>
              <a:ext cx="506254" cy="1785255"/>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2458192" y="2666014"/>
              <a:ext cx="187182" cy="1464621"/>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898073" y="2896593"/>
              <a:ext cx="187182" cy="1464621"/>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2184784" y="2637963"/>
              <a:ext cx="142780" cy="1492672"/>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1991664" y="4130635"/>
              <a:ext cx="466528" cy="1438892"/>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2365453" y="4283035"/>
              <a:ext cx="186330" cy="1286492"/>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605154" y="2529447"/>
              <a:ext cx="641551" cy="854852"/>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6534539" y="2736074"/>
              <a:ext cx="417331" cy="825733"/>
            </a:xfrm>
            <a:prstGeom prst="line">
              <a:avLst/>
            </a:prstGeom>
            <a:ln w="38100">
              <a:solidFill>
                <a:srgbClr val="05FF76"/>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311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8794</TotalTime>
  <Words>1089</Words>
  <Application>Microsoft Office PowerPoint</Application>
  <PresentationFormat>On-screen Show (4:3)</PresentationFormat>
  <Paragraphs>283</Paragraphs>
  <Slides>27</Slides>
  <Notes>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Fault imaging using reflected ground roll</vt:lpstr>
      <vt:lpstr>Outline</vt:lpstr>
      <vt:lpstr>Purpose</vt:lpstr>
      <vt:lpstr>Ground-roll analysis</vt:lpstr>
      <vt:lpstr>Using back-reflected waves</vt:lpstr>
      <vt:lpstr>Ground-roll back reflections</vt:lpstr>
      <vt:lpstr>Processing flow</vt:lpstr>
      <vt:lpstr>Hockley fault</vt:lpstr>
      <vt:lpstr>Hockley fault: image</vt:lpstr>
      <vt:lpstr>Hockley fault: image</vt:lpstr>
      <vt:lpstr>3D survey</vt:lpstr>
      <vt:lpstr>3D survey</vt:lpstr>
      <vt:lpstr>Updating the velocity model</vt:lpstr>
      <vt:lpstr>Model</vt:lpstr>
      <vt:lpstr>Summary</vt:lpstr>
      <vt:lpstr>Thank you</vt:lpstr>
      <vt:lpstr>Extra</vt:lpstr>
      <vt:lpstr>Using reflectivity</vt:lpstr>
      <vt:lpstr>Haiti</vt:lpstr>
      <vt:lpstr>Haiti</vt:lpstr>
      <vt:lpstr>Haiti</vt:lpstr>
      <vt:lpstr>Surface wave reflection</vt:lpstr>
      <vt:lpstr>Lateral heterogeneity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Alyson</dc:creator>
  <cp:lastModifiedBy>Alyson</cp:lastModifiedBy>
  <cp:revision>345</cp:revision>
  <dcterms:created xsi:type="dcterms:W3CDTF">2011-11-05T16:35:37Z</dcterms:created>
  <dcterms:modified xsi:type="dcterms:W3CDTF">2013-05-16T03:21:06Z</dcterms:modified>
</cp:coreProperties>
</file>